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96" r:id="rId3"/>
    <p:sldId id="265" r:id="rId4"/>
    <p:sldId id="259" r:id="rId6"/>
    <p:sldId id="275" r:id="rId7"/>
    <p:sldId id="297" r:id="rId8"/>
    <p:sldId id="298" r:id="rId9"/>
    <p:sldId id="299" r:id="rId10"/>
    <p:sldId id="260" r:id="rId11"/>
    <p:sldId id="300" r:id="rId12"/>
    <p:sldId id="301" r:id="rId13"/>
    <p:sldId id="352" r:id="rId14"/>
    <p:sldId id="302" r:id="rId15"/>
    <p:sldId id="303" r:id="rId16"/>
    <p:sldId id="304" r:id="rId17"/>
    <p:sldId id="305" r:id="rId18"/>
    <p:sldId id="306" r:id="rId19"/>
    <p:sldId id="341" r:id="rId20"/>
    <p:sldId id="346" r:id="rId21"/>
    <p:sldId id="339" r:id="rId22"/>
    <p:sldId id="334" r:id="rId23"/>
    <p:sldId id="335" r:id="rId24"/>
    <p:sldId id="336" r:id="rId25"/>
    <p:sldId id="338" r:id="rId26"/>
    <p:sldId id="307" r:id="rId27"/>
    <p:sldId id="309" r:id="rId28"/>
    <p:sldId id="343" r:id="rId29"/>
    <p:sldId id="276" r:id="rId30"/>
    <p:sldId id="353" r:id="rId31"/>
    <p:sldId id="345" r:id="rId32"/>
  </p:sldIdLst>
  <p:sldSz cx="24384000" cy="13716000"/>
  <p:notesSz cx="6858000" cy="9144000"/>
  <p:custDataLst>
    <p:tags r:id="rId36"/>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2D5"/>
    <a:srgbClr val="FFFFFF"/>
    <a:srgbClr val="50C4EB"/>
    <a:srgbClr val="E1E1E1"/>
    <a:srgbClr val="82C9E5"/>
    <a:srgbClr val="BFBFBF"/>
    <a:srgbClr val="97AEC3"/>
    <a:srgbClr val="B5D1EB"/>
    <a:srgbClr val="AFCBE3"/>
    <a:srgbClr val="979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2382"/>
    <p:restoredTop sz="94694"/>
  </p:normalViewPr>
  <p:slideViewPr>
    <p:cSldViewPr snapToGrid="0" snapToObjects="1">
      <p:cViewPr>
        <p:scale>
          <a:sx n="75" d="100"/>
          <a:sy n="75" d="100"/>
        </p:scale>
        <p:origin x="2045" y="11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6" Type="http://schemas.openxmlformats.org/officeDocument/2006/relationships/tags" Target="tags/tag4.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p:txBody>
      </p:sp>
      <p:sp>
        <p:nvSpPr>
          <p:cNvPr id="117" name="Shape 11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各位评审老师下午好，我是来自虚拟生态技术部unity组的罗子初,主要负责面捕在unity中的相关工作，今天我向大家汇报我的近段时间的工作内容.</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总结一下：效果图如上面所示，目前MLive下载框架在Zstar和虚拟3D得到了上线使用，5个月里稳定且无bug反馈。Mlive下载框架已提交专利申请，正在审核.</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通用的面捕数据协议</a:t>
            </a:r>
            <a:endParaRPr lang="zh-CN" altLang="en-US"/>
          </a:p>
          <a:p>
            <a:r>
              <a:rPr lang="zh-CN" altLang="en-US"/>
              <a:t>面捕数据协议本质上是通过变换Skinned Mesh Renderer里的BlendShapes来实现驱动虚拟模型的面捕能力。</a:t>
            </a:r>
            <a:endParaRPr lang="zh-CN" altLang="en-US"/>
          </a:p>
          <a:p>
            <a:r>
              <a:rPr lang="zh-CN" altLang="en-US"/>
              <a:t>背景就是市面上常用的有苹果ARkit协议和VRM协议。因为不兼容问题，美术建模蒙皮阶段需要做2套的blendshape来适配以上不同的bs协议，用户使用的成本增加。在降本增效的环境下促使我自研一套通用的面捕数据协议。</a:t>
            </a:r>
            <a:endParaRPr lang="zh-CN" altLang="en-US"/>
          </a:p>
          <a:p>
            <a:r>
              <a:rPr lang="zh-CN" altLang="en-US"/>
              <a:t>CompatibaleFaceData设计上解决了以上的问题，使用户体验更友好.</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因为通用的面捕数据协议涵括了特殊表情数据结构，ARkit的数据结构，VRM数据结构等接口，并且提供ARkit与VRM互转的功能接口。ARkit面捕引擎可以通过此协议让VRM协议的模型也能驱动起来。</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讲完了技术基建，接下来讲下我的业务支持与保障</a:t>
            </a:r>
            <a:endParaRPr lang="zh-CN" altLang="en-US"/>
          </a:p>
          <a:p>
            <a:r>
              <a:rPr lang="zh-CN" altLang="en-US"/>
              <a:t>分别有PC端虚拟3D面捕，PC端ZSTART面捕,小K面捕，移动端虚拟3D,2D面捕，虚拟摄像头，面捕引擎与驱动框架和基础BS推导特殊表情.</a:t>
            </a:r>
            <a:endParaRPr lang="zh-CN" altLang="en-US"/>
          </a:p>
          <a:p>
            <a:r>
              <a:rPr lang="zh-CN" altLang="en-US"/>
              <a:t>接下来请看</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目前市场上有较多面捕动捕的方案,为了方便切换面捕动捕的方案。所以有了CaptureFramework的出现。</a:t>
            </a:r>
            <a:endParaRPr lang="zh-CN" altLang="en-US"/>
          </a:p>
          <a:p>
            <a:r>
              <a:rPr lang="zh-CN" altLang="en-US"/>
              <a:t>目前 VRM、Live2D、小K 和 AR 头套等模型的面动捕驱动都是做在了项目里，不方便不同项目的代码共用以及驱动迭代。为了达到这个目的，并且方便以后添加新的模型驱动，所以有了 ModelDriverFramework 架构的出现。</a:t>
            </a:r>
            <a:endParaRPr lang="zh-CN" altLang="en-US"/>
          </a:p>
          <a:p>
            <a:r>
              <a:rPr lang="zh-CN" altLang="en-US"/>
              <a:t>我和踏浪一起设计实现此方案.</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背景是移动端Zstar因为美颜的需求，使用的是商汤的面捕引擎，但是因为商汤没有提供特殊表情，只提供了一些基础bs。所以需要基础bs推导特殊表情，推演更贴合的bs和其权重影响的特殊表情bs的相关因素。</a:t>
            </a:r>
            <a:endParaRPr lang="zh-CN" altLang="en-US"/>
          </a:p>
          <a:p>
            <a:r>
              <a:rPr lang="zh-CN" altLang="en-US"/>
              <a:t>因为时间紧迫，采取了基础bs推导的解决方案：</a:t>
            </a:r>
            <a:endParaRPr lang="zh-CN" altLang="en-US"/>
          </a:p>
          <a:p>
            <a:r>
              <a:rPr lang="zh-CN" altLang="en-US"/>
              <a:t>首先记录移动端的数据，然后在pc端进行调试和测试，最后编写关于特殊表情与基准表情之间关系权重的可视化调试工具.</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接入UnityCapture， Unity Capture 是一个Windows DirectShow过滤器，允许您将渲染的相机直接流式传输到另一个应用程序。更简单地说，它本质上是让Unity在Windows上模拟一个显示渲染相机的网络摄像头设备。</a:t>
            </a:r>
            <a:endParaRPr lang="zh-CN" altLang="en-US"/>
          </a:p>
          <a:p>
            <a:r>
              <a:rPr lang="zh-CN" altLang="en-US"/>
              <a:t>它在中型PC上支持 60FPS的无延迟 1080p，并且可以在速度更快的PC上处理 4K分辨率。它还支持在接收支持它的应用程序（如OBS）时捕获多个摄像头和 alpha通道（透明度）</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PC端3D面捕就是需要把mediapipe引擎与面捕解算器接入项目里，并且实现驱动模型模块</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PC端ZSTAR项目里接入mediapipe引擎以及调整面捕解算器，使BS数据能够驱动AR头套</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因为采买了一套小K的面动捕SDK，因此也需要把小K的面捕接入虚拟3D项目里。</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因为公司要做3D虚拟人</a:t>
            </a:r>
            <a:r>
              <a:rPr lang="zh-CN" altLang="en-US"/>
              <a:t>开播，虚拟直播最重要的模块是面捕。</a:t>
            </a:r>
            <a:endParaRPr lang="zh-CN" altLang="en-US"/>
          </a:p>
          <a:p>
            <a:r>
              <a:rPr lang="zh-CN" altLang="en-US"/>
              <a:t>在面捕使用了</a:t>
            </a:r>
            <a:r>
              <a:rPr lang="en-US" altLang="zh-CN"/>
              <a:t>Mediapipe</a:t>
            </a:r>
            <a:r>
              <a:rPr lang="zh-CN" altLang="en-US"/>
              <a:t>框架，效果很好，但是需要对点位数据进行处理才能进行虚拟驱动。因此我们将面捕流程分为三部分，</a:t>
            </a:r>
            <a:r>
              <a:rPr lang="en-US" altLang="zh-CN"/>
              <a:t>mediapipe</a:t>
            </a:r>
            <a:r>
              <a:rPr lang="zh-CN" altLang="en-US"/>
              <a:t>引擎处理部分，面捕解算器部分，模型驱动部分。</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indent="457200">
              <a:lnSpc>
                <a:spcPct val="150000"/>
              </a:lnSpc>
            </a:pPr>
            <a:r>
              <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虚拟</a:t>
            </a:r>
            <a:r>
              <a:rPr lang="en-US" altLang="zh-CN"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3D,2D</a:t>
            </a:r>
            <a:r>
              <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需要上线移动端，因此需要把</a:t>
            </a:r>
            <a:r>
              <a:rPr lang="en-US" altLang="zh-CN"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Mediapipe</a:t>
            </a:r>
            <a:r>
              <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面捕解算器接入虚拟虚拟</a:t>
            </a:r>
            <a:r>
              <a:rPr lang="en-US" altLang="zh-CN" dirty="0">
                <a:solidFill>
                  <a:schemeClr val="tx1"/>
                </a:solidFill>
                <a:latin typeface="Times New Roman" panose="02020603050405020304" charset="0"/>
                <a:ea typeface="宋体" panose="02010600030101010101" pitchFamily="2" charset="-122"/>
                <a:cs typeface="Times New Roman" panose="02020603050405020304" charset="0"/>
                <a:sym typeface="+mn-ea"/>
              </a:rPr>
              <a:t>3D,2D</a:t>
            </a:r>
            <a:r>
              <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项目里。</a:t>
            </a:r>
            <a:endPar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因手机摆放的不同的位置和角度，会影响到面捕效果，为达到面捕最佳效果，实现了面捕校准功能。</a:t>
            </a:r>
            <a:endPar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因虚拟主播在直播中途会因各种原因需要暂时离开一下，为呈现给粉丝更好效果，实现了自动眨眼功能。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最后讲一下我的总结和展望</a:t>
            </a:r>
            <a:endParaRPr lang="zh-CN" altLang="en-US" dirty="0"/>
          </a:p>
          <a:p>
            <a:r>
              <a:rPr lang="zh-CN" altLang="en-US" dirty="0"/>
              <a:t>展望如下：</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a:lnSpc>
                <a:spcPct val="150000"/>
              </a:lnSpc>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这段时间工作更多的是集中在自研面捕与第三方面捕在多端上的落地能力建设。</a:t>
            </a:r>
            <a:endPar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希望开发的技术架构不但能满足部门内长远的业务需求，并且在</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设计</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高可用、高性能、可扩展性</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、可移植</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等核心技术指标，支撑</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虚拟面捕</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业务</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以及</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驱动业务模式创新</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业务支持方面，与产品保持持续的沟通，高效执行落地，在虚拟直播面捕领域创造业务价值。</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感谢公司提供这样的平台，感谢虚拟生态技术部提供这样难得的锻炼机会，让我在虚拟直播与面捕领域取得的进步。</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pPr algn="l">
              <a:lnSpc>
                <a:spcPct val="150000"/>
              </a:lnSpc>
            </a:pP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持续迭代基建技术，为业务更好的赋能</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457200" indent="-457200" algn="l">
              <a:lnSpc>
                <a:spcPct val="150000"/>
              </a:lnSpc>
              <a:buFont typeface="Arial" panose="020B0604020202020204" pitchFamily="34" charset="0"/>
              <a:buChar char="•"/>
            </a:pP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自研面部算法</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从1</a:t>
            </a:r>
            <a:r>
              <a:rPr 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5</a:t>
            </a:r>
            <a:r>
              <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个bs增加到52个bs，丰富虚拟人物表情</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从低延时</a:t>
            </a:r>
            <a:r>
              <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稳定性</a:t>
            </a: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的角度出发优化滤波器</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457200" indent="-457200" algn="l">
              <a:lnSpc>
                <a:spcPct val="150000"/>
              </a:lnSpc>
              <a:buFont typeface="Arial" panose="020B0604020202020204" pitchFamily="34" charset="0"/>
              <a:buChar char="•"/>
            </a:pP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MLive下载</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框架</a:t>
            </a:r>
            <a:endPar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914400" lvl="1" indent="-457200" algn="l">
              <a:lnSpc>
                <a:spcPct val="150000"/>
              </a:lnSpc>
              <a:buFont typeface="Arial" panose="020B0604020202020204" pitchFamily="34" charset="0"/>
              <a:buChar char="•"/>
            </a:pPr>
            <a:r>
              <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扩展</a:t>
            </a:r>
            <a:r>
              <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MLive</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下载框架新功能，比如</a:t>
            </a: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断点续传</a:t>
            </a:r>
            <a:r>
              <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457200" indent="-457200" algn="l">
              <a:lnSpc>
                <a:spcPct val="150000"/>
              </a:lnSpc>
              <a:buFont typeface="Arial" panose="020B0604020202020204" pitchFamily="34" charset="0"/>
              <a:buChar char="•"/>
            </a:pP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自研</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通用面捕数据协议</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可以和美术商量，定义一套公司自己的命名规范和美术标准的bs协议</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lang="zh-CN"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扩展更多</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BS</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协议以及协议间的转换。</a:t>
            </a:r>
            <a:endParaRPr lang="zh-CN"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专利</a:t>
            </a:r>
            <a:r>
              <a:rPr lang="zh-CN" altLang="en-US"/>
              <a:t>如下</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文档地址，以及项目地址。</a:t>
            </a:r>
            <a:r>
              <a:rPr lang="en-US" altLang="zh-CN"/>
              <a:t> </a:t>
            </a:r>
            <a:r>
              <a:rPr lang="zh-CN" altLang="en-US"/>
              <a:t>演讲完毕</a:t>
            </a:r>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那么我主要的工作是面捕解算器部分，如上图所示，自研面捕解算器连接了点位数据到模型驱动.</a:t>
            </a:r>
            <a:endParaRPr lang="zh-CN" altLang="en-US"/>
          </a:p>
          <a:p>
            <a:pPr indent="457200">
              <a:lnSpc>
                <a:spcPct val="150000"/>
              </a:lnSpc>
            </a:pP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自研</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解</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算器，填补了中间的空白，</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把</a:t>
            </a:r>
            <a:r>
              <a:rPr lang="en-US" altLang="zh-CN"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输出的</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478</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点位数据与模型驱动连接起来。</a:t>
            </a:r>
            <a:endPar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面捕解算器涵括了面捕归纳模块，滤波模块，采用</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特征点为作为数据驱动，通过归纳算法，包括了卡尔曼滤波，低通滤波等算法对特征点进行处理，最终输出的是稳定的虚拟模型所能驱动的</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BS</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数据。</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面捕解算器头技术难点一：头部旋转推导，通过关键点位推算头部的旋转，并且结算得到的头部旋转的值不能直接应用到模型的头部，需要将模型localRotation矩阵影身到worldRotaiton矩阵当中去。</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面捕解算器头技术难点二：BS推导，如图，Mediapipe只能提供478个坐标，不能提供表情数据和头部坐标，模型并不能直接驱动这些数据。解决方案：拿眨眼举个例子，首先拿到的是mediapipe引擎给出的关键点位，采用眨眼函数、分段函数、滤波器以及在lerp函数处理后输出低延迟，稳定可靠的blendshape值。为此自研了一套基于Mediapipe面捕解算器.</a:t>
            </a:r>
            <a:endParaRPr lang="zh-CN" altLang="en-US"/>
          </a:p>
          <a:p>
            <a:r>
              <a:rPr lang="zh-CN" altLang="en-US"/>
              <a:t>这是基于mediapipe面捕引擎的面捕解算器在PC上驱动vrm模型的效果图.可以做到的是头部旋转，眨眼，AEIOU，眼珠。特殊表情等15个BS。</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总结一下：这套基于Mediapipe点位的面捕解算器算法已经在A级项目3D虚拟开播和A级项目Z-star 落地了，PC端从2022-04-21上线至今已经5个月了，移动端从2022-08-31上线至今差不多一个月了. 目前，基于Mediapipe点位的面捕解算器算法已提交专利申请，正在审核.</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MLive下载框架</a:t>
            </a:r>
            <a:endParaRPr lang="zh-CN" altLang="en-US"/>
          </a:p>
          <a:p>
            <a:r>
              <a:rPr lang="zh-CN" altLang="en-US"/>
              <a:t>讲一下背景:虚拟3D项目希望以下发的模式，把模型集成到客户端，动态下发这种形式.</a:t>
            </a:r>
            <a:endParaRPr lang="zh-CN" altLang="en-US"/>
          </a:p>
          <a:p>
            <a:r>
              <a:rPr lang="zh-CN" altLang="en-US"/>
              <a:t>因此我基于Mlive后台和Unity引擎研发一套客户端解决方案，开发了Mlive下载框架.</a:t>
            </a:r>
            <a:endParaRPr lang="zh-CN" altLang="en-US"/>
          </a:p>
          <a:p>
            <a:r>
              <a:rPr lang="zh-CN" altLang="en-US"/>
              <a:t>首先经过鉴权，然后请求下载列表信息，校验本地更新，与本地缓存的数据比较，根据向服务器请求下载模型id的信息，得到了下载地址和模型md5，最后下载完后，生成模型md5与服务器下发的md5校验文件的完整性.</a:t>
            </a:r>
            <a:endParaRPr lang="zh-CN" altLang="en-US"/>
          </a:p>
          <a:p>
            <a:r>
              <a:rPr lang="zh-CN" altLang="en-US"/>
              <a:t>这套方案不仅实现多模型下载与缓存更新等一系列功能，还解决了UnityWebRequest无响应的系统性问题.UnityWebRequest API存在一个大的bug，在弱网或者断网重连且timeout未超时的情况下，下载会存在卡顿现象，在这种情况下通常会使timeout无效，以至于系统不能抛出存在异常的提示。</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部分</a:t>
            </a:r>
            <a:r>
              <a:rPr lang="zh-CN" altLang="en-US"/>
              <a:t>接口流程图</a:t>
            </a:r>
            <a:r>
              <a:rPr lang="zh-CN" altLang="en-US"/>
              <a:t>如上</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以下是Mlive下载框架的时序图，下载资源的步骤，必定经历的三个流程，获取鉴权所需的cookie，获取资源列表，下载模型资源.</a:t>
            </a:r>
            <a:endParaRPr lang="zh-CN" altLang="en-US"/>
          </a:p>
          <a:p>
            <a:r>
              <a:rPr lang="zh-CN" altLang="en-US"/>
              <a:t>获取cookie：</a:t>
            </a:r>
            <a:endParaRPr lang="zh-CN" altLang="en-US"/>
          </a:p>
          <a:p>
            <a:r>
              <a:rPr lang="zh-CN" altLang="en-US"/>
              <a:t>用户登录直播姬后，服务器下发cookie用于通信鉴权，用户拉起3D虚拟姬，虚拟姬通过与直播姬的通信会获取用户登录的cookie。</a:t>
            </a:r>
            <a:endParaRPr lang="zh-CN" altLang="en-US"/>
          </a:p>
          <a:p>
            <a:r>
              <a:rPr lang="zh-CN" altLang="en-US"/>
              <a:t>获取资源列表：</a:t>
            </a:r>
            <a:endParaRPr lang="zh-CN" altLang="en-US"/>
          </a:p>
          <a:p>
            <a:r>
              <a:rPr lang="zh-CN" altLang="en-US"/>
              <a:t>首先下载框架会请求官方模型资源列表，Mlive后台根据请求的参数做鉴权，筛选引擎版本，客户端版本后下发对应的资源列表。下载框架会拉取本地缓存的资源列表与之比对，并进行更新缓存操作。</a:t>
            </a:r>
            <a:endParaRPr lang="zh-CN" altLang="en-US"/>
          </a:p>
          <a:p>
            <a:r>
              <a:rPr lang="zh-CN" altLang="en-US"/>
              <a:t>下载模型资源：</a:t>
            </a:r>
            <a:endParaRPr lang="zh-CN" altLang="en-US"/>
          </a:p>
          <a:p>
            <a:r>
              <a:rPr lang="zh-CN" altLang="en-US"/>
              <a:t>用户点击未下载的模型资源操作后，下载框架会请求下载信息，并把模型id，cookie等作为请求参数发送给Mlive后台，Mlive后台响应对应模型下载地址和模型MD5码。下载框架会去下载地址下载模型，下载完成后会生成一份MD5与Mlive后台下发的MD5进行校验，确认模型完整性.</a:t>
            </a:r>
            <a:endParaRPr lang="zh-CN" altLang="en-US"/>
          </a:p>
          <a:p>
            <a:r>
              <a:rPr lang="zh-CN" altLang="en-US"/>
              <a:t>总结一下：效果图如上面所示，目前MLive下载框架在Zstar和虚拟3D得到了上线使用，5个月里稳定且无bug反馈。Mlive下载框架已提交专利申请，正在审核.</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标题文本"/>
          <p:cNvSpPr txBox="1">
            <a:spLocks noGrp="1"/>
          </p:cNvSpPr>
          <p:nvPr>
            <p:ph type="title" hasCustomPrompt="1"/>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tags" Target="../tags/tag3.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2.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9" Type="http://schemas.openxmlformats.org/officeDocument/2006/relationships/hyperlink" Target="https://info.bilibili.co/pages/viewpage.action?pageId=541953732" TargetMode="External"/><Relationship Id="rId8" Type="http://schemas.openxmlformats.org/officeDocument/2006/relationships/hyperlink" Target="https://info.bilibili.co/pages/viewpage.action?pageId=412613227" TargetMode="External"/><Relationship Id="rId7" Type="http://schemas.openxmlformats.org/officeDocument/2006/relationships/hyperlink" Target="https://info.bilibili.co/pages/viewpage.action?pageId=512712762" TargetMode="External"/><Relationship Id="rId6" Type="http://schemas.openxmlformats.org/officeDocument/2006/relationships/hyperlink" Target="https://info.bilibili.co/pages/viewpage.action?pageId=456797183" TargetMode="External"/><Relationship Id="rId5" Type="http://schemas.openxmlformats.org/officeDocument/2006/relationships/hyperlink" Target="https://info.bilibili.co/pages/viewpage.action?pageId=514170742" TargetMode="External"/><Relationship Id="rId4" Type="http://schemas.openxmlformats.org/officeDocument/2006/relationships/hyperlink" Target="https://info.bilibili.co/pages/viewpage.action?pageId=424320884" TargetMode="External"/><Relationship Id="rId3" Type="http://schemas.openxmlformats.org/officeDocument/2006/relationships/hyperlink" Target="https://info.bilibili.co/pages/viewpage.action?pageId=404836611" TargetMode="External"/><Relationship Id="rId22" Type="http://schemas.openxmlformats.org/officeDocument/2006/relationships/notesSlide" Target="../notesSlides/notesSlide25.xml"/><Relationship Id="rId21" Type="http://schemas.openxmlformats.org/officeDocument/2006/relationships/slideLayout" Target="../slideLayouts/slideLayout12.xml"/><Relationship Id="rId20" Type="http://schemas.openxmlformats.org/officeDocument/2006/relationships/hyperlink" Target="https://git.bilibili.co/live-unity/bililive-unity" TargetMode="External"/><Relationship Id="rId2" Type="http://schemas.openxmlformats.org/officeDocument/2006/relationships/image" Target="../media/image6.png"/><Relationship Id="rId19" Type="http://schemas.openxmlformats.org/officeDocument/2006/relationships/hyperlink" Target="https://git.bilibili.co/live-unity/zstar_studio" TargetMode="External"/><Relationship Id="rId18" Type="http://schemas.openxmlformats.org/officeDocument/2006/relationships/hyperlink" Target="https://git.bilibili.co/live-unity/galaxy_studio" TargetMode="External"/><Relationship Id="rId17" Type="http://schemas.openxmlformats.org/officeDocument/2006/relationships/hyperlink" Target="https://git.bilibili.co/live-unity/upm/native_arkit_adaptor" TargetMode="External"/><Relationship Id="rId16" Type="http://schemas.openxmlformats.org/officeDocument/2006/relationships/hyperlink" Target="https://git.bilibili.co/live-unity/upm/native_mediapipe_adaptor" TargetMode="External"/><Relationship Id="rId15" Type="http://schemas.openxmlformats.org/officeDocument/2006/relationships/hyperlink" Target="https://git.bilibili.co/live-unity/upm/capture_framework" TargetMode="External"/><Relationship Id="rId14" Type="http://schemas.openxmlformats.org/officeDocument/2006/relationships/hyperlink" Target="https://git.bilibili.co/live-unity/upm/capture-model-driver/live2d_model_driver" TargetMode="External"/><Relationship Id="rId13" Type="http://schemas.openxmlformats.org/officeDocument/2006/relationships/hyperlink" Target="https://git.bilibili.co/live-unity/upm/capture-model-driver/vrm_model_driver" TargetMode="External"/><Relationship Id="rId12" Type="http://schemas.openxmlformats.org/officeDocument/2006/relationships/hyperlink" Target="https://git.bilibili.co/live-unity/upm/capture-model-driver/xk_model_driver" TargetMode="External"/><Relationship Id="rId11" Type="http://schemas.openxmlformats.org/officeDocument/2006/relationships/hyperlink" Target="https://git.bilibili.co/live-unity/upm/capture-model-driver/model_driver_framework" TargetMode="External"/><Relationship Id="rId10" Type="http://schemas.openxmlformats.org/officeDocument/2006/relationships/hyperlink" Target="https://git.bilibili.co/live-unity/upm/capture-model-driver" TargetMode="Externa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alphaModFix amt="5000"/>
          </a:blip>
          <a:stretch>
            <a:fillRect/>
          </a:stretch>
        </a:blipFill>
        <a:effectLst/>
      </p:bgPr>
    </p:bg>
    <p:spTree>
      <p:nvGrpSpPr>
        <p:cNvPr id="1" name=""/>
        <p:cNvGrpSpPr/>
        <p:nvPr/>
      </p:nvGrpSpPr>
      <p:grpSpPr>
        <a:xfrm>
          <a:off x="0" y="0"/>
          <a:ext cx="0" cy="0"/>
          <a:chOff x="0" y="0"/>
          <a:chExt cx="0" cy="0"/>
        </a:xfrm>
      </p:grpSpPr>
      <p:pic>
        <p:nvPicPr>
          <p:cNvPr id="29" name="图像" descr="图像"/>
          <p:cNvPicPr>
            <a:picLocks noChangeAspect="1"/>
          </p:cNvPicPr>
          <p:nvPr/>
        </p:nvPicPr>
        <p:blipFill>
          <a:blip r:embed="rId2"/>
          <a:stretch>
            <a:fillRect/>
          </a:stretch>
        </p:blipFill>
        <p:spPr>
          <a:xfrm flipH="1">
            <a:off x="13985572" y="-1"/>
            <a:ext cx="8070398" cy="13716001"/>
          </a:xfrm>
          <a:prstGeom prst="rect">
            <a:avLst/>
          </a:prstGeom>
          <a:ln w="12700">
            <a:miter lim="400000"/>
            <a:headEnd/>
            <a:tailEnd/>
          </a:ln>
        </p:spPr>
      </p:pic>
      <p:sp>
        <p:nvSpPr>
          <p:cNvPr id="2" name="文本框 1"/>
          <p:cNvSpPr txBox="1"/>
          <p:nvPr/>
        </p:nvSpPr>
        <p:spPr>
          <a:xfrm>
            <a:off x="498475" y="6572885"/>
            <a:ext cx="16753840" cy="3676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algn="r">
              <a:lnSpc>
                <a:spcPct val="70000"/>
              </a:lnSpc>
              <a:defRPr sz="9600" b="0">
                <a:solidFill>
                  <a:srgbClr val="54AAE0"/>
                </a:solidFill>
                <a:latin typeface="Source Han Sans CN Bold Bold"/>
                <a:ea typeface="Source Han Sans CN Bold Bold"/>
                <a:cs typeface="Source Han Sans CN Bold Bold"/>
                <a:sym typeface="Source Han Sans CN Bold Bold"/>
              </a:defRPr>
            </a:pPr>
            <a:r>
              <a:rPr sz="16600">
                <a:latin typeface="Times New Roman" panose="02020603050405020304" charset="0"/>
                <a:ea typeface="宋体" panose="02010600030101010101" pitchFamily="2" charset="-122"/>
                <a:cs typeface="Times New Roman" panose="02020603050405020304" charset="0"/>
                <a:sym typeface="+mn-ea"/>
              </a:rPr>
              <a:t>20</a:t>
            </a:r>
            <a:r>
              <a:rPr lang="en-US" sz="16600">
                <a:latin typeface="Times New Roman" panose="02020603050405020304" charset="0"/>
                <a:ea typeface="宋体" panose="02010600030101010101" pitchFamily="2" charset="-122"/>
                <a:cs typeface="Times New Roman" panose="02020603050405020304" charset="0"/>
                <a:sym typeface="+mn-ea"/>
              </a:rPr>
              <a:t>22H2</a:t>
            </a:r>
            <a:r>
              <a:rPr lang="zh-CN" altLang="en-US" sz="16600">
                <a:latin typeface="Times New Roman" panose="02020603050405020304" charset="0"/>
                <a:ea typeface="宋体" panose="02010600030101010101" pitchFamily="2" charset="-122"/>
                <a:cs typeface="Times New Roman" panose="02020603050405020304" charset="0"/>
                <a:sym typeface="+mn-ea"/>
              </a:rPr>
              <a:t>晋升答辩</a:t>
            </a:r>
            <a:endParaRPr sz="16600">
              <a:latin typeface="Times New Roman" panose="02020603050405020304" charset="0"/>
              <a:ea typeface="宋体" panose="02010600030101010101" pitchFamily="2" charset="-122"/>
              <a:cs typeface="Times New Roman" panose="02020603050405020304" charset="0"/>
              <a:sym typeface="+mn-ea"/>
            </a:endParaRPr>
          </a:p>
          <a:p>
            <a:pPr algn="r">
              <a:lnSpc>
                <a:spcPct val="70000"/>
              </a:lnSpc>
              <a:defRPr sz="9600" b="0">
                <a:solidFill>
                  <a:srgbClr val="213138"/>
                </a:solidFill>
                <a:latin typeface="Source Han Sans CN Bold Bold"/>
                <a:ea typeface="Source Han Sans CN Bold Bold"/>
                <a:cs typeface="Source Han Sans CN Bold Bold"/>
                <a:sym typeface="Source Han Sans CN Bold Bold"/>
              </a:defRPr>
            </a:pPr>
            <a:endParaRPr kumimoji="0" lang="zh-CN" altLang="en-US" sz="16600" b="1" i="0" u="none" strike="noStrike" cap="none" spc="0" normalizeH="0" baseline="0">
              <a:ln>
                <a:noFill/>
              </a:ln>
              <a:solidFill>
                <a:srgbClr val="000000"/>
              </a:solidFill>
              <a:effectLst/>
              <a:uFillTx/>
              <a:latin typeface="Times New Roman" panose="02020603050405020304" charset="0"/>
              <a:ea typeface="宋体" panose="02010600030101010101" pitchFamily="2" charset="-122"/>
              <a:cs typeface="Times New Roman" panose="02020603050405020304" charset="0"/>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456815" cy="333311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28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60" y="5131027"/>
            <a:ext cx="9187180" cy="7210757"/>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eaLnBrk="0" latinLnBrk="1">
              <a:lnSpc>
                <a:spcPct val="150000"/>
              </a:lnSpc>
            </a:pP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因为虚拟3D</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项目</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希望以下发的模式，把模型集成到客户端</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动态下发这种形式</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因此我基于Mlive后台和Unity引擎</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研发一套解决方案</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开发了Mlive</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下载框架</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eaLnBrk="0" latinLnBrk="1">
              <a:lnSpc>
                <a:spcPct val="150000"/>
              </a:lnSpc>
            </a:pP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首先经过鉴权，然后请求下载列表信息，校验本地更新，与本地缓存的数据比较，根据向服务器请求下载模型id的信息，得到了下载地址和模型md5，最后下载完后，生成模型md5与服务器下发的md5校验文件的完整性</a:t>
            </a:r>
            <a:r>
              <a:rPr 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eaLnBrk="0" latinLnBrk="1">
              <a:lnSpc>
                <a:spcPct val="150000"/>
              </a:lnSpc>
            </a:pP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解决了UnityWebRequest无响应的系统性问题</a:t>
            </a:r>
            <a:r>
              <a:rPr lang="en-US"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UnityWebRequest</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API</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存在一个大的</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bug</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，在弱网或者断网重连且</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timeout</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未超时的情况下，下载会存在卡顿现象，在这种情况下通常会使</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timeout</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无效，以至于系统不能抛出存在异常的提示。</a:t>
            </a:r>
            <a:endParaRPr dirty="0">
              <a:latin typeface="宋体" panose="02010600030101010101" pitchFamily="2" charset="-122"/>
              <a:ea typeface="宋体" panose="02010600030101010101" pitchFamily="2" charset="-122"/>
              <a:cs typeface="宋体" panose="02010600030101010101" pitchFamily="2" charset="-122"/>
              <a:sym typeface="汉仪晓波花月圆W"/>
            </a:endParaRPr>
          </a:p>
          <a:p>
            <a:pPr indent="457200">
              <a:lnSpc>
                <a:spcPct val="150000"/>
              </a:lnSpc>
            </a:pPr>
            <a:endParaRPr lang="zh-CN" altLang="en-US"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14" name="重要标题"/>
          <p:cNvSpPr txBox="1"/>
          <p:nvPr/>
        </p:nvSpPr>
        <p:spPr>
          <a:xfrm>
            <a:off x="13346430" y="3820185"/>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857625"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400" dirty="0">
                <a:latin typeface="Times New Roman" panose="02020603050405020304" charset="0"/>
                <a:ea typeface="宋体" panose="02010600030101010101" pitchFamily="2" charset="-122"/>
                <a:cs typeface="Times New Roman" panose="02020603050405020304" charset="0"/>
              </a:rPr>
              <a:t>MLive</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下载框架</a:t>
            </a:r>
            <a:endPar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1575"/>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二</a:t>
            </a:r>
            <a:r>
              <a:rPr lang="en-US" altLang="zh-CN" sz="9600" dirty="0">
                <a:solidFill>
                  <a:schemeClr val="tx1">
                    <a:lumMod val="95000"/>
                    <a:lumOff val="5000"/>
                  </a:schemeClr>
                </a:solidFill>
              </a:rPr>
              <a:t>. </a:t>
            </a:r>
            <a:r>
              <a:rPr lang="en-GB"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MLive</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下载框架</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4" name="图片 3" descr="Mlive下载器框架图"/>
          <p:cNvPicPr>
            <a:picLocks noChangeAspect="1"/>
          </p:cNvPicPr>
          <p:nvPr/>
        </p:nvPicPr>
        <p:blipFill>
          <a:blip r:embed="rId3"/>
          <a:stretch>
            <a:fillRect/>
          </a:stretch>
        </p:blipFill>
        <p:spPr>
          <a:xfrm>
            <a:off x="3536950" y="4800600"/>
            <a:ext cx="8883650" cy="6666230"/>
          </a:xfrm>
          <a:prstGeom prst="rect">
            <a:avLst/>
          </a:prstGeom>
        </p:spPr>
      </p:pic>
      <p:sp>
        <p:nvSpPr>
          <p:cNvPr id="2" name="文本框 1"/>
          <p:cNvSpPr txBox="1"/>
          <p:nvPr/>
        </p:nvSpPr>
        <p:spPr>
          <a:xfrm>
            <a:off x="4584703" y="11653208"/>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Mlive</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下载框架设计</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303060" y="2453613"/>
            <a:ext cx="2456815" cy="333311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28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857625"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400" dirty="0">
                <a:latin typeface="Times New Roman" panose="02020603050405020304" charset="0"/>
                <a:ea typeface="宋体" panose="02010600030101010101" pitchFamily="2" charset="-122"/>
                <a:cs typeface="Times New Roman" panose="02020603050405020304" charset="0"/>
              </a:rPr>
              <a:t>MLive</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下载</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框架</a:t>
            </a:r>
            <a:endPar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1117600" cy="408940"/>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pPr algn="l"/>
            <a:r>
              <a:rPr lang="zh-CN" altLang="en-US" dirty="0">
                <a:sym typeface="+mn-ea"/>
              </a:rPr>
              <a:t>接口流程</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1575"/>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二</a:t>
            </a:r>
            <a:r>
              <a:rPr lang="en-US" altLang="zh-CN" sz="9600" dirty="0">
                <a:solidFill>
                  <a:schemeClr val="tx1">
                    <a:lumMod val="95000"/>
                    <a:lumOff val="5000"/>
                  </a:schemeClr>
                </a:solidFill>
              </a:rPr>
              <a:t>. </a:t>
            </a:r>
            <a:r>
              <a:rPr lang="en-GB"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MLive</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下载</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框架</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1" name="图片 100"/>
          <p:cNvPicPr/>
          <p:nvPr/>
        </p:nvPicPr>
        <p:blipFill>
          <a:blip r:embed="rId3"/>
          <a:stretch>
            <a:fillRect/>
          </a:stretch>
        </p:blipFill>
        <p:spPr>
          <a:xfrm>
            <a:off x="14154150" y="3255645"/>
            <a:ext cx="7806690" cy="9533890"/>
          </a:xfrm>
          <a:prstGeom prst="rect">
            <a:avLst/>
          </a:prstGeom>
          <a:noFill/>
          <a:ln w="9525">
            <a:noFill/>
          </a:ln>
        </p:spPr>
      </p:pic>
      <p:pic>
        <p:nvPicPr>
          <p:cNvPr id="102" name="图片 101"/>
          <p:cNvPicPr/>
          <p:nvPr>
            <p:custDataLst>
              <p:tags r:id="rId4"/>
            </p:custDataLst>
          </p:nvPr>
        </p:nvPicPr>
        <p:blipFill>
          <a:blip r:embed="rId5"/>
          <a:stretch>
            <a:fillRect/>
          </a:stretch>
        </p:blipFill>
        <p:spPr>
          <a:xfrm>
            <a:off x="3966210" y="3486150"/>
            <a:ext cx="8398510" cy="9303385"/>
          </a:xfrm>
          <a:prstGeom prst="rect">
            <a:avLst/>
          </a:prstGeom>
          <a:noFill/>
          <a:ln w="9525">
            <a:noFill/>
          </a:ln>
        </p:spPr>
      </p:pic>
      <p:sp>
        <p:nvSpPr>
          <p:cNvPr id="2" name="文本框 1"/>
          <p:cNvSpPr txBox="1"/>
          <p:nvPr/>
        </p:nvSpPr>
        <p:spPr>
          <a:xfrm>
            <a:off x="6092508" y="12942253"/>
            <a:ext cx="477075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457200" marR="0" indent="-457200" algn="ctr"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rPr>
              <a:t>下载模型资源接口流程</a:t>
            </a:r>
            <a:r>
              <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rPr>
              <a:t>图</a:t>
            </a: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4" name="文本框 3"/>
          <p:cNvSpPr txBox="1"/>
          <p:nvPr/>
        </p:nvSpPr>
        <p:spPr>
          <a:xfrm>
            <a:off x="16416338" y="12937808"/>
            <a:ext cx="477075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L="457200" marR="0" indent="-457200" algn="ctr"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a:sym typeface="Helvetica Neue"/>
              </a:rPr>
              <a:t>下载模型资源接口流程图</a:t>
            </a: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2871470" y="3625850"/>
            <a:ext cx="10462260" cy="970407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获取</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用户登录直播姬后，服务器下发</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用于通信鉴权，用户拉起</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3D</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虚拟姬，虚拟姬通过与直播姬的通信会获取用户登录的</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获取资源列表：</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首先下载框架会请求官方模型资源列表，</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后台根据请求的参数做鉴权，筛选引擎版本，客户端版本后下发对应的资源列表。下载框架会拉取本地缓存的资源列表与之比对，并进行更新缓存操作。</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下载模型资源：</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用户点击未下载的模型资源操作后，下载框架会请求下载信息，并把模型</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id</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cookie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等作为请求参数发送给</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后台响应对应模型下载地址和模型</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MD5</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码。下载框架会去下载地址下载模型，下载完成后会生成一份</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MD5</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与</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后台下发的</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MD5</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进行校验，确认模型完整性</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2871288" y="2040902"/>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技术流程</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857625"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400" dirty="0">
                <a:latin typeface="Times New Roman" panose="02020603050405020304" charset="0"/>
                <a:ea typeface="宋体" panose="02010600030101010101" pitchFamily="2" charset="-122"/>
                <a:cs typeface="Times New Roman" panose="02020603050405020304" charset="0"/>
              </a:rPr>
              <a:t>MLive</a:t>
            </a:r>
            <a:r>
              <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rPr>
              <a:t>下载框架</a:t>
            </a:r>
            <a:endParaRPr lang="zh-CN" altLang="en-US" sz="44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技术流程</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4" name="图片 8" descr="图片 8"/>
          <p:cNvPicPr>
            <a:picLocks noChangeAspect="1"/>
          </p:cNvPicPr>
          <p:nvPr/>
        </p:nvPicPr>
        <p:blipFill>
          <a:blip r:embed="rId3"/>
          <a:stretch>
            <a:fillRect/>
          </a:stretch>
        </p:blipFill>
        <p:spPr>
          <a:xfrm>
            <a:off x="13116560" y="2040902"/>
            <a:ext cx="10651148" cy="11038353"/>
          </a:xfrm>
          <a:prstGeom prst="rect">
            <a:avLst/>
          </a:prstGeom>
          <a:ln w="12700">
            <a:miter lim="400000"/>
            <a:headEnd/>
            <a:tailEnd/>
          </a:ln>
        </p:spPr>
      </p:pic>
      <p:sp>
        <p:nvSpPr>
          <p:cNvPr id="6" name="目录…"/>
          <p:cNvSpPr txBox="1"/>
          <p:nvPr/>
        </p:nvSpPr>
        <p:spPr>
          <a:xfrm>
            <a:off x="303060" y="2453613"/>
            <a:ext cx="2456815" cy="333311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sp>
        <p:nvSpPr>
          <p:cNvPr id="2" name="文本框 1"/>
          <p:cNvSpPr txBox="1"/>
          <p:nvPr/>
        </p:nvSpPr>
        <p:spPr>
          <a:xfrm>
            <a:off x="16029943" y="12973100"/>
            <a:ext cx="668273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rPr>
              <a:t>图片介绍</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327379" y="5788317"/>
            <a:ext cx="8897881"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Mlive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下载框架是基于</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Unity</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和</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Mlive</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后台的支持多任务后台异步下载的下载</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框架，解决了在弱联网甚至断网再恢复后依然能续上下载的能力，并</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提供了资源的校验，一致性等，提高了下载命中率，排除非法资源，缓解服务器压力。</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indent="457200">
              <a:lnSpc>
                <a:spcPct val="150000"/>
              </a:lnSpc>
            </a:pP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目前</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MLive</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下载框架在</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Zsta</a:t>
            </a:r>
            <a:r>
              <a:rPr 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r</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和虚拟</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3D</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得到了</a:t>
            </a:r>
            <a:r>
              <a:rPr>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上线</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使用，</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5</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个月里</a:t>
            </a:r>
            <a:r>
              <a:rPr 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稳定且无</a:t>
            </a:r>
            <a:r>
              <a:rPr lang="en-US" altLang="zh-CN">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bug</a:t>
            </a:r>
            <a:r>
              <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反馈。</a:t>
            </a:r>
            <a:endParaRPr lang="zh-CN" altLang="en-US">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615034" y="4393020"/>
            <a:ext cx="1590179"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总结</a:t>
            </a:r>
            <a:endParaRPr lang="zh-CN" altLang="en-US"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515995"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GB" altLang="zh-CN" sz="4000" dirty="0">
                <a:latin typeface="Times New Roman" panose="02020603050405020304" charset="0"/>
                <a:ea typeface="宋体" panose="02010600030101010101" pitchFamily="2" charset="-122"/>
                <a:cs typeface="Times New Roman" panose="02020603050405020304" charset="0"/>
              </a:rPr>
              <a:t>MLive</a:t>
            </a:r>
            <a:r>
              <a:rPr lang="zh-CN" altLang="en-US" sz="4000" b="0" dirty="0">
                <a:latin typeface="Times New Roman" panose="02020603050405020304" charset="0"/>
                <a:ea typeface="宋体" panose="02010600030101010101" pitchFamily="2" charset="-122"/>
                <a:cs typeface="Times New Roman" panose="02020603050405020304" charset="0"/>
                <a:sym typeface="汉仪晓波花月圆W"/>
              </a:rPr>
              <a:t>下载框架</a:t>
            </a:r>
            <a:endParaRPr lang="zh-CN" altLang="en-US" sz="4000" b="0" dirty="0">
              <a:latin typeface="Times New Roman" panose="02020603050405020304" charset="0"/>
              <a:ea typeface="宋体" panose="02010600030101010101" pitchFamily="2" charset="-122"/>
              <a:cs typeface="Times New Roman" panose="02020603050405020304" charset="0"/>
              <a:sym typeface="汉仪晓波花月圆W"/>
            </a:endParaRPr>
          </a:p>
        </p:txBody>
      </p:sp>
      <p:sp>
        <p:nvSpPr>
          <p:cNvPr id="420" name="副标题"/>
          <p:cNvSpPr txBox="1"/>
          <p:nvPr/>
        </p:nvSpPr>
        <p:spPr>
          <a:xfrm>
            <a:off x="3845875" y="1040635"/>
            <a:ext cx="615553"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总结</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目录…"/>
          <p:cNvSpPr txBox="1"/>
          <p:nvPr/>
        </p:nvSpPr>
        <p:spPr>
          <a:xfrm>
            <a:off x="303060" y="2453613"/>
            <a:ext cx="2481449" cy="3334246"/>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pic>
        <p:nvPicPr>
          <p:cNvPr id="108" name="图片 107"/>
          <p:cNvPicPr/>
          <p:nvPr/>
        </p:nvPicPr>
        <p:blipFill>
          <a:blip r:embed="rId3"/>
          <a:stretch>
            <a:fillRect/>
          </a:stretch>
        </p:blipFill>
        <p:spPr>
          <a:xfrm>
            <a:off x="3715068" y="4392930"/>
            <a:ext cx="9401175" cy="6515100"/>
          </a:xfrm>
          <a:prstGeom prst="rect">
            <a:avLst/>
          </a:prstGeom>
          <a:noFill/>
          <a:ln w="9525">
            <a:noFill/>
          </a:ln>
        </p:spPr>
      </p:pic>
      <p:sp>
        <p:nvSpPr>
          <p:cNvPr id="2" name="文本框 1"/>
          <p:cNvSpPr txBox="1"/>
          <p:nvPr/>
        </p:nvSpPr>
        <p:spPr>
          <a:xfrm>
            <a:off x="4988563" y="1101670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a:sym typeface="Helvetica Neue"/>
              </a:rPr>
              <a:t>PC</a:t>
            </a:r>
            <a:r>
              <a:rPr lang="zh-CN" altLang="en-US" sz="2800">
                <a:sym typeface="Helvetica Neue"/>
              </a:rPr>
              <a:t>端虚拟</a:t>
            </a:r>
            <a:r>
              <a:rPr lang="en-US" altLang="zh-CN" sz="2800">
                <a:sym typeface="Helvetica Neue"/>
              </a:rPr>
              <a:t>3D</a:t>
            </a:r>
            <a:r>
              <a:rPr lang="zh-CN" altLang="en-US" sz="2800">
                <a:sym typeface="Helvetica Neue"/>
              </a:rPr>
              <a:t>多模型同时下载图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476500" cy="320992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下载器</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通用面捕数据协议</a:t>
            </a:r>
            <a:endPar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260705" y="5911215"/>
            <a:ext cx="9311005"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本质上是</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通过变换</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Skinned</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Mesh </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Renderer</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里的</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BlendShape</a:t>
            </a:r>
            <a:r>
              <a:rPr lang="en-US"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s</a:t>
            </a:r>
            <a:r>
              <a:rPr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来实现驱动虚拟模型的面</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捕能力</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a:t>
            </a:r>
            <a:endPar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市面上常用的有</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苹果</a:t>
            </a:r>
            <a:r>
              <a:rPr 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协议和</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协议。</a:t>
            </a:r>
            <a:endPar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indent="457200">
              <a:lnSpc>
                <a:spcPct val="150000"/>
              </a:lnSpc>
            </a:pP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因为不兼容问题，美术建模蒙皮阶段需要做2套的blendshape来适配以上不同的bs协议</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，用户使用的成本增加。</a:t>
            </a:r>
            <a:endPar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所以我自研一套通用的面捕数据协议</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Compatible</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FaceData</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460094" y="479053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1308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t>通用的面捕数据协议</a:t>
            </a:r>
            <a:endParaRPr lang="zh-CN" altLang="en-US" sz="4400"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三</a:t>
            </a:r>
            <a:r>
              <a:rPr lang="en-US" altLang="zh-CN" sz="9600" dirty="0">
                <a:solidFill>
                  <a:schemeClr val="tx1">
                    <a:lumMod val="95000"/>
                    <a:lumOff val="5000"/>
                  </a:schemeClr>
                </a:solidFill>
              </a:rPr>
              <a:t>.</a:t>
            </a:r>
            <a:r>
              <a:rPr lang="zh-CN" altLang="en-US" sz="9600" dirty="0">
                <a:solidFill>
                  <a:schemeClr val="tx1">
                    <a:lumMod val="95000"/>
                    <a:lumOff val="5000"/>
                  </a:schemeClr>
                </a:solidFill>
              </a:rPr>
              <a:t>通用的面捕数据协议</a:t>
            </a:r>
            <a:endParaRPr lang="zh-CN" altLang="en-US" sz="9600" dirty="0">
              <a:solidFill>
                <a:schemeClr val="tx1">
                  <a:lumMod val="95000"/>
                  <a:lumOff val="5000"/>
                </a:schemeClr>
              </a:solidFill>
            </a:endParaRPr>
          </a:p>
        </p:txBody>
      </p:sp>
      <p:pic>
        <p:nvPicPr>
          <p:cNvPr id="109" name="图片 108"/>
          <p:cNvPicPr/>
          <p:nvPr/>
        </p:nvPicPr>
        <p:blipFill>
          <a:blip r:embed="rId3"/>
          <a:stretch>
            <a:fillRect/>
          </a:stretch>
        </p:blipFill>
        <p:spPr>
          <a:xfrm>
            <a:off x="5034280" y="4614545"/>
            <a:ext cx="6033135" cy="6295390"/>
          </a:xfrm>
          <a:prstGeom prst="rect">
            <a:avLst/>
          </a:prstGeom>
          <a:noFill/>
          <a:ln w="9525">
            <a:noFill/>
          </a:ln>
        </p:spPr>
      </p:pic>
      <p:sp>
        <p:nvSpPr>
          <p:cNvPr id="2" name="文本框 1"/>
          <p:cNvSpPr txBox="1"/>
          <p:nvPr/>
        </p:nvSpPr>
        <p:spPr>
          <a:xfrm>
            <a:off x="4709477" y="10942256"/>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ARkit</a:t>
            </a:r>
            <a:r>
              <a:rPr lang="zh-CN" altLang="en-US" sz="2800" b="0" dirty="0">
                <a:latin typeface="黑体" panose="02010609060101010101" pitchFamily="49" charset="-122"/>
                <a:ea typeface="黑体" panose="02010609060101010101" pitchFamily="49" charset="-122"/>
              </a:rPr>
              <a:t>协议</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5180959" y="5944444"/>
            <a:ext cx="6345561"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通用的面捕数据协议涵括了特殊表情数据结构，</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的数据结构，</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数据结构等接口，并且提供</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与</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互转的功能接口。</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ARkit</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面捕引擎可以通过此协议让</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VRM</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协议的模型也能驱动起来。</a:t>
            </a:r>
            <a:endPar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4964248" y="4284984"/>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技术流程</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1308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pPr algn="l"/>
            <a:r>
              <a:rPr lang="zh-CN" altLang="en-US" sz="4400" dirty="0">
                <a:sym typeface="+mn-ea"/>
              </a:rPr>
              <a:t>通用的面捕数据协议</a:t>
            </a:r>
            <a:endParaRPr lang="zh-CN" altLang="en-US" sz="4400" dirty="0">
              <a:sym typeface="+mn-ea"/>
            </a:endParaRPr>
          </a:p>
        </p:txBody>
      </p:sp>
      <p:sp>
        <p:nvSpPr>
          <p:cNvPr id="420" name="副标题"/>
          <p:cNvSpPr txBox="1"/>
          <p:nvPr/>
        </p:nvSpPr>
        <p:spPr>
          <a:xfrm>
            <a:off x="3845875" y="1040635"/>
            <a:ext cx="1897955"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技术流程与总结</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2" name="目录…"/>
          <p:cNvSpPr txBox="1"/>
          <p:nvPr/>
        </p:nvSpPr>
        <p:spPr>
          <a:xfrm>
            <a:off x="303060" y="2453613"/>
            <a:ext cx="2476500" cy="320992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rPr>
              <a:t>表情算法</a:t>
            </a:r>
            <a:endParaRPr lang="en-US" altLang="zh-CN" sz="1800" dirty="0">
              <a:solidFill>
                <a:schemeClr val="bg1">
                  <a:lumMod val="85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通用面捕数据协议</a:t>
            </a:r>
            <a:endParaRPr lang="zh-CN" altLang="en-US" sz="20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pic>
        <p:nvPicPr>
          <p:cNvPr id="3" name="图片 -2147482616" descr="IMG_256"/>
          <p:cNvPicPr>
            <a:picLocks noChangeAspect="1"/>
          </p:cNvPicPr>
          <p:nvPr/>
        </p:nvPicPr>
        <p:blipFill>
          <a:blip r:embed="rId3"/>
          <a:stretch>
            <a:fillRect/>
          </a:stretch>
        </p:blipFill>
        <p:spPr>
          <a:xfrm>
            <a:off x="14643735" y="4095750"/>
            <a:ext cx="6456680" cy="6221095"/>
          </a:xfrm>
          <a:prstGeom prst="rect">
            <a:avLst/>
          </a:prstGeom>
          <a:noFill/>
          <a:ln w="9525">
            <a:noFill/>
          </a:ln>
        </p:spPr>
      </p:pic>
      <p:sp>
        <p:nvSpPr>
          <p:cNvPr id="4" name="文本框 3"/>
          <p:cNvSpPr txBox="1"/>
          <p:nvPr/>
        </p:nvSpPr>
        <p:spPr>
          <a:xfrm>
            <a:off x="14315443" y="1052902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rPr>
              <a:t>通用面捕数据协议数据</a:t>
            </a:r>
            <a:r>
              <a:rPr lang="zh-CN" altLang="en-US" sz="2800" b="0" dirty="0">
                <a:latin typeface="黑体" panose="02010609060101010101" pitchFamily="49" charset="-122"/>
                <a:ea typeface="黑体" panose="02010609060101010101" pitchFamily="49" charset="-122"/>
              </a:rPr>
              <a:t>结构</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A2D5"/>
        </a:solidFill>
        <a:effectLst/>
      </p:bgPr>
    </p:bg>
    <p:spTree>
      <p:nvGrpSpPr>
        <p:cNvPr id="1" name=""/>
        <p:cNvGrpSpPr/>
        <p:nvPr/>
      </p:nvGrpSpPr>
      <p:grpSpPr>
        <a:xfrm>
          <a:off x="0" y="0"/>
          <a:ext cx="0" cy="0"/>
          <a:chOff x="0" y="0"/>
          <a:chExt cx="0" cy="0"/>
        </a:xfrm>
      </p:grpSpPr>
      <p:sp>
        <p:nvSpPr>
          <p:cNvPr id="156" name="封面样式"/>
          <p:cNvSpPr txBox="1"/>
          <p:nvPr/>
        </p:nvSpPr>
        <p:spPr>
          <a:xfrm>
            <a:off x="1226030" y="3199627"/>
            <a:ext cx="17775700" cy="2672526"/>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16700" dirty="0"/>
              <a:t>二</a:t>
            </a:r>
            <a:r>
              <a:rPr lang="en-US" altLang="zh-CN" sz="16700" dirty="0"/>
              <a:t>.</a:t>
            </a:r>
            <a:r>
              <a:rPr lang="zh-CN" altLang="en-US" sz="16700" dirty="0"/>
              <a:t>业务支持和保障</a:t>
            </a:r>
            <a:endParaRPr lang="zh-CN" altLang="en-US" sz="16700" dirty="0"/>
          </a:p>
        </p:txBody>
      </p:sp>
      <p:sp>
        <p:nvSpPr>
          <p:cNvPr id="157" name="Cover style"/>
          <p:cNvSpPr txBox="1"/>
          <p:nvPr/>
        </p:nvSpPr>
        <p:spPr>
          <a:xfrm>
            <a:off x="1537815" y="5277287"/>
            <a:ext cx="8138795" cy="5641340"/>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sym typeface="+mn-ea"/>
              </a:rPr>
              <a:t>面捕引擎与驱动框架</a:t>
            </a:r>
            <a:endParaRPr>
              <a:latin typeface="汉仪晓波花月圆W"/>
              <a:ea typeface="汉仪晓波花月圆W"/>
              <a:cs typeface="汉仪晓波花月圆W"/>
              <a:sym typeface="汉仪晓波花月圆W"/>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sym typeface="+mn-ea"/>
              </a:rPr>
              <a:t>基础</a:t>
            </a:r>
            <a:r>
              <a:rPr lang="en-US" altLang="zh-CN">
                <a:sym typeface="+mn-ea"/>
              </a:rPr>
              <a:t>BS</a:t>
            </a:r>
            <a:r>
              <a:rPr lang="zh-CN" altLang="en-US">
                <a:sym typeface="+mn-ea"/>
              </a:rPr>
              <a:t>推导特殊表情</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汉仪晓波花月圆W"/>
                <a:ea typeface="汉仪晓波花月圆W"/>
                <a:cs typeface="汉仪晓波花月圆W"/>
                <a:sym typeface="汉仪晓波花月圆W"/>
              </a:rPr>
              <a:t>虚拟摄像头</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 name="线条"/>
          <p:cNvSpPr/>
          <p:nvPr/>
        </p:nvSpPr>
        <p:spPr>
          <a:xfrm>
            <a:off x="10171" y="6099341"/>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59"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
        <p:nvSpPr>
          <p:cNvPr id="2" name="Cover style"/>
          <p:cNvSpPr txBox="1"/>
          <p:nvPr/>
        </p:nvSpPr>
        <p:spPr>
          <a:xfrm>
            <a:off x="10004425" y="5277485"/>
            <a:ext cx="10217785" cy="7487920"/>
          </a:xfrm>
          <a:prstGeom prst="rect">
            <a:avLst/>
          </a:prstGeom>
          <a:ln w="12700">
            <a:miter lim="400000"/>
          </a:ln>
        </p:spPr>
        <p:txBody>
          <a:bodyPr wrap="squar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mn-ea"/>
              </a:rPr>
              <a:t>pc</a:t>
            </a:r>
            <a:r>
              <a:rPr>
                <a:latin typeface="宋体" panose="02010600030101010101" pitchFamily="2" charset="-122"/>
                <a:ea typeface="宋体" panose="02010600030101010101" pitchFamily="2" charset="-122"/>
                <a:cs typeface="宋体" panose="02010600030101010101" pitchFamily="2" charset="-122"/>
                <a:sym typeface="汉仪晓波花月圆W"/>
              </a:rPr>
              <a:t>端虚拟</a:t>
            </a:r>
            <a:r>
              <a:rPr>
                <a:latin typeface="宋体" panose="02010600030101010101" pitchFamily="2" charset="-122"/>
                <a:ea typeface="宋体" panose="02010600030101010101" pitchFamily="2" charset="-122"/>
                <a:cs typeface="宋体" panose="02010600030101010101" pitchFamily="2" charset="-122"/>
                <a:sym typeface="+mn-ea"/>
              </a:rPr>
              <a:t>3d</a:t>
            </a:r>
            <a:r>
              <a:rPr lang="zh-CN">
                <a:latin typeface="宋体" panose="02010600030101010101" pitchFamily="2" charset="-122"/>
                <a:ea typeface="宋体" panose="02010600030101010101" pitchFamily="2" charset="-122"/>
                <a:cs typeface="宋体" panose="02010600030101010101" pitchFamily="2" charset="-122"/>
                <a:sym typeface="汉仪晓波花月圆W"/>
              </a:rPr>
              <a:t>面捕</a:t>
            </a:r>
            <a:endParaRPr lang="zh-CN">
              <a:latin typeface="宋体" panose="02010600030101010101" pitchFamily="2" charset="-122"/>
              <a:ea typeface="宋体" panose="02010600030101010101" pitchFamily="2" charset="-122"/>
              <a:cs typeface="宋体" panose="02010600030101010101" pitchFamily="2" charset="-122"/>
              <a:sym typeface="汉仪晓波花月圆W"/>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mn-ea"/>
              </a:rPr>
              <a:t>pc</a:t>
            </a:r>
            <a:r>
              <a:rPr>
                <a:latin typeface="宋体" panose="02010600030101010101" pitchFamily="2" charset="-122"/>
                <a:ea typeface="宋体" panose="02010600030101010101" pitchFamily="2" charset="-122"/>
                <a:cs typeface="宋体" panose="02010600030101010101" pitchFamily="2" charset="-122"/>
                <a:sym typeface="汉仪晓波花月圆W"/>
              </a:rPr>
              <a:t>端</a:t>
            </a:r>
            <a:r>
              <a:rPr lang="en-US">
                <a:latin typeface="宋体" panose="02010600030101010101" pitchFamily="2" charset="-122"/>
                <a:ea typeface="宋体" panose="02010600030101010101" pitchFamily="2" charset="-122"/>
                <a:cs typeface="宋体" panose="02010600030101010101" pitchFamily="2" charset="-122"/>
                <a:sym typeface="+mn-ea"/>
              </a:rPr>
              <a:t>Zstart</a:t>
            </a:r>
            <a:r>
              <a:rPr lang="zh-CN">
                <a:latin typeface="宋体" panose="02010600030101010101" pitchFamily="2" charset="-122"/>
                <a:ea typeface="宋体" panose="02010600030101010101" pitchFamily="2" charset="-122"/>
                <a:cs typeface="宋体" panose="02010600030101010101" pitchFamily="2" charset="-122"/>
                <a:sym typeface="汉仪晓波花月圆W"/>
              </a:rPr>
              <a:t>面捕</a:t>
            </a:r>
            <a:endParaRPr>
              <a:latin typeface="宋体" panose="02010600030101010101" pitchFamily="2" charset="-122"/>
              <a:ea typeface="宋体" panose="02010600030101010101" pitchFamily="2" charset="-122"/>
              <a:cs typeface="宋体" panose="02010600030101010101" pitchFamily="2" charset="-122"/>
              <a:sym typeface="汉仪晓波花月圆W"/>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汉仪晓波花月圆W"/>
              </a:rPr>
              <a:t>小</a:t>
            </a:r>
            <a:r>
              <a:rPr>
                <a:latin typeface="宋体" panose="02010600030101010101" pitchFamily="2" charset="-122"/>
                <a:ea typeface="宋体" panose="02010600030101010101" pitchFamily="2" charset="-122"/>
                <a:cs typeface="宋体" panose="02010600030101010101" pitchFamily="2" charset="-122"/>
                <a:sym typeface="+mn-ea"/>
              </a:rPr>
              <a:t>K</a:t>
            </a:r>
            <a:r>
              <a:rPr lang="zh-CN">
                <a:latin typeface="宋体" panose="02010600030101010101" pitchFamily="2" charset="-122"/>
                <a:ea typeface="宋体" panose="02010600030101010101" pitchFamily="2" charset="-122"/>
                <a:cs typeface="宋体" panose="02010600030101010101" pitchFamily="2" charset="-122"/>
                <a:sym typeface="+mn-ea"/>
              </a:rPr>
              <a:t>面捕</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a:latin typeface="汉仪晓波花月圆W"/>
                <a:ea typeface="汉仪晓波花月圆W"/>
                <a:cs typeface="汉仪晓波花月圆W"/>
                <a:sym typeface="汉仪晓波花月圆W"/>
              </a:rPr>
              <a:t>移动虚拟</a:t>
            </a:r>
            <a:r>
              <a:rPr>
                <a:sym typeface="+mn-ea"/>
              </a:rPr>
              <a:t>3D</a:t>
            </a:r>
            <a:r>
              <a:rPr lang="zh-CN">
                <a:latin typeface="汉仪晓波花月圆W"/>
                <a:ea typeface="汉仪晓波花月圆W"/>
                <a:cs typeface="汉仪晓波花月圆W"/>
                <a:sym typeface="汉仪晓波花月圆W"/>
              </a:rPr>
              <a:t>和</a:t>
            </a:r>
            <a:r>
              <a:rPr lang="en-US">
                <a:sym typeface="+mn-ea"/>
              </a:rPr>
              <a:t>2</a:t>
            </a:r>
            <a:r>
              <a:rPr>
                <a:sym typeface="+mn-ea"/>
              </a:rPr>
              <a:t>D</a:t>
            </a:r>
            <a:r>
              <a:rPr>
                <a:latin typeface="汉仪晓波花月圆W"/>
                <a:ea typeface="汉仪晓波花月圆W"/>
                <a:cs typeface="汉仪晓波花月圆W"/>
                <a:sym typeface="汉仪晓波花月圆W"/>
              </a:rPr>
              <a:t>面</a:t>
            </a:r>
            <a:r>
              <a:rPr lang="zh-CN">
                <a:latin typeface="汉仪晓波花月圆W"/>
                <a:ea typeface="汉仪晓波花月圆W"/>
                <a:cs typeface="汉仪晓波花月圆W"/>
                <a:sym typeface="汉仪晓波花月圆W"/>
              </a:rPr>
              <a:t>捕</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730500" cy="521081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0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algn="l">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目前市场上有较多面捕动捕的方案</a:t>
            </a:r>
            <a:r>
              <a:rPr 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为了方便切换面捕动捕的方案。所以有了</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CaptureFramework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的出现。</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目前 VRM、Live2D、小K 和 AR 头套等模型的面动捕驱动都是做在了项目里，不方便不同项目的代码共用以及驱动迭代。为了达到这个目的，并且方便以后添加新的模型驱动，</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所以有了</a:t>
            </a: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ModelDriverFramework 架构</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的出现</a:t>
            </a: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我和</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踏浪</a:t>
            </a:r>
            <a:r>
              <a:rPr 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一起设计实现此方案</a:t>
            </a: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825"/>
            <a:ext cx="3048000" cy="993775"/>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1308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t>面捕引擎与驱动框架</a:t>
            </a:r>
            <a:endParaRPr lang="zh-CN" altLang="en-US" sz="4400"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zh-CN" altLang="en-US" sz="9600" dirty="0">
                <a:solidFill>
                  <a:schemeClr val="tx1">
                    <a:lumMod val="95000"/>
                    <a:lumOff val="5000"/>
                  </a:schemeClr>
                </a:solidFill>
              </a:rPr>
              <a:t>面捕引擎与驱动框架</a:t>
            </a:r>
            <a:endParaRPr lang="zh-CN" altLang="en-US" sz="9600" dirty="0">
              <a:solidFill>
                <a:schemeClr val="tx1">
                  <a:lumMod val="95000"/>
                  <a:lumOff val="5000"/>
                </a:schemeClr>
              </a:solidFill>
            </a:endParaRPr>
          </a:p>
        </p:txBody>
      </p:sp>
      <p:pic>
        <p:nvPicPr>
          <p:cNvPr id="2" name="图片 1" descr="移动端Capture和Driver架构图Aphla"/>
          <p:cNvPicPr>
            <a:picLocks noChangeAspect="1"/>
          </p:cNvPicPr>
          <p:nvPr/>
        </p:nvPicPr>
        <p:blipFill>
          <a:blip r:embed="rId3"/>
          <a:stretch>
            <a:fillRect/>
          </a:stretch>
        </p:blipFill>
        <p:spPr>
          <a:xfrm>
            <a:off x="3979545" y="5205095"/>
            <a:ext cx="8193405" cy="4900295"/>
          </a:xfrm>
          <a:prstGeom prst="rect">
            <a:avLst/>
          </a:prstGeom>
        </p:spPr>
      </p:pic>
      <p:sp>
        <p:nvSpPr>
          <p:cNvPr id="4" name="文本框 3"/>
          <p:cNvSpPr txBox="1"/>
          <p:nvPr/>
        </p:nvSpPr>
        <p:spPr>
          <a:xfrm>
            <a:off x="4516123" y="1048805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面捕引擎与驱动框架</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03500" cy="591820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chemeClr val="tx1"/>
              </a:solidFill>
              <a:latin typeface="Times New Roman" panose="02020603050405020304" charset="0"/>
              <a:ea typeface="宋体" panose="02010600030101010101" pitchFamily="2"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5413128" y="5744921"/>
            <a:ext cx="7516496" cy="5837752"/>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背景是移动端</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Zstar</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因为美颜的需求，使用的是商汤的面捕引擎，但是因为商汤没有提供特殊表情，只提供了一些基础</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。所以需要基础</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推导特殊表情，推演更贴合的</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和其权重影响的特殊表情</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bs</a:t>
            </a:r>
            <a:r>
              <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的相关因素。</a:t>
            </a:r>
            <a:endParaRPr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sz="2800" b="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解决方案</a:t>
            </a:r>
            <a:r>
              <a:rPr sz="2800"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sz="2800"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gn="just">
              <a:lnSpc>
                <a:spcPct val="150000"/>
              </a:lnSpc>
              <a:defRPr sz="1200">
                <a:solidFill>
                  <a:srgbClr val="333F50"/>
                </a:solidFill>
              </a:defRPr>
            </a:pPr>
            <a:r>
              <a:rPr sz="28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首先记录移动端的数据，然后在</a:t>
            </a:r>
            <a:r>
              <a:rPr sz="28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pc</a:t>
            </a:r>
            <a:r>
              <a:rPr sz="28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端进行调试和测试，最后编写关于特殊表情与基准表情之间关系权重的可视化调试工具</a:t>
            </a:r>
            <a:r>
              <a:rPr lang="en-US" altLang="zh-CN"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sz="2800" dirty="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5556507" y="4320710"/>
            <a:ext cx="3048000" cy="993775"/>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25526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latin typeface="Times New Roman" panose="02020603050405020304" charset="0"/>
                <a:ea typeface="宋体" panose="02010600030101010101" pitchFamily="2" charset="-122"/>
                <a:cs typeface="Times New Roman" panose="02020603050405020304" charset="0"/>
              </a:rPr>
              <a:t>基础</a:t>
            </a:r>
            <a:r>
              <a:rPr lang="en-US" altLang="zh-CN" sz="4400" dirty="0">
                <a:latin typeface="Times New Roman" panose="02020603050405020304" charset="0"/>
                <a:ea typeface="宋体" panose="02010600030101010101" pitchFamily="2" charset="-122"/>
                <a:cs typeface="Times New Roman" panose="02020603050405020304" charset="0"/>
              </a:rPr>
              <a:t>BS</a:t>
            </a:r>
            <a:r>
              <a:rPr lang="zh-CN" altLang="en-US" sz="4400" dirty="0">
                <a:latin typeface="Times New Roman" panose="02020603050405020304" charset="0"/>
                <a:ea typeface="宋体" panose="02010600030101010101" pitchFamily="2" charset="-122"/>
                <a:cs typeface="Times New Roman" panose="02020603050405020304" charset="0"/>
              </a:rPr>
              <a:t>推导特殊表情</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基础</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BS</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推导特殊表情</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12" name="图片 111"/>
          <p:cNvPicPr/>
          <p:nvPr/>
        </p:nvPicPr>
        <p:blipFill>
          <a:blip r:embed="rId3"/>
          <a:stretch>
            <a:fillRect/>
          </a:stretch>
        </p:blipFill>
        <p:spPr>
          <a:xfrm>
            <a:off x="10482886" y="4716611"/>
            <a:ext cx="4238625" cy="6400800"/>
          </a:xfrm>
          <a:prstGeom prst="rect">
            <a:avLst/>
          </a:prstGeom>
          <a:noFill/>
          <a:ln w="9525">
            <a:noFill/>
          </a:ln>
        </p:spPr>
      </p:pic>
      <p:pic>
        <p:nvPicPr>
          <p:cNvPr id="326" name="图片 8" descr="图片 8"/>
          <p:cNvPicPr>
            <a:picLocks noChangeAspect="1"/>
          </p:cNvPicPr>
          <p:nvPr/>
        </p:nvPicPr>
        <p:blipFill>
          <a:blip r:embed="rId4"/>
          <a:stretch>
            <a:fillRect/>
          </a:stretch>
        </p:blipFill>
        <p:spPr>
          <a:xfrm>
            <a:off x="3216774" y="5850866"/>
            <a:ext cx="6920303" cy="4045585"/>
          </a:xfrm>
          <a:prstGeom prst="rect">
            <a:avLst/>
          </a:prstGeom>
          <a:ln w="12700">
            <a:miter lim="400000"/>
            <a:headEnd/>
            <a:tailEnd/>
          </a:ln>
        </p:spPr>
      </p:pic>
      <p:sp>
        <p:nvSpPr>
          <p:cNvPr id="2" name="文本框 1"/>
          <p:cNvSpPr txBox="1"/>
          <p:nvPr/>
        </p:nvSpPr>
        <p:spPr>
          <a:xfrm>
            <a:off x="3335555" y="10247708"/>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BS</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推导特殊表情流程设计</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
        <p:nvSpPr>
          <p:cNvPr id="4" name="文本框 3"/>
          <p:cNvSpPr txBox="1"/>
          <p:nvPr/>
        </p:nvSpPr>
        <p:spPr>
          <a:xfrm>
            <a:off x="8970873" y="11316608"/>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rPr>
              <a:t>可视化</a:t>
            </a:r>
            <a:r>
              <a:rPr lang="zh-CN" altLang="en-US" sz="2800" b="0" dirty="0">
                <a:latin typeface="黑体" panose="02010609060101010101" pitchFamily="49" charset="-122"/>
                <a:ea typeface="黑体" panose="02010609060101010101" pitchFamily="49" charset="-122"/>
              </a:rPr>
              <a:t>工具</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03500" cy="622617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32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sz="32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Unity Capture 是一个Windows DirectShow过滤器，允许您将渲染的相机直接流式传输到另一个应用程序。更简单地说，它本质上是让Unity在Windows上模拟一个显示渲染相机的网络摄像头设备。</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    它在中型PC上支持 60FPS的无延迟 1080p，并且可以在速度更快的PC上处理 4K分辨率。它还支持在接收支持它的应用程序（如OBS）时捕获多个摄像头和 alpha通道（透明度）</a:t>
            </a:r>
            <a:endParaRPr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8956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latin typeface="Times New Roman" panose="02020603050405020304" charset="0"/>
                <a:ea typeface="宋体" panose="02010600030101010101" pitchFamily="2" charset="-122"/>
              </a:rPr>
              <a:t>虚拟摄像头</a:t>
            </a:r>
            <a:endParaRPr lang="zh-CN" altLang="en-US" sz="4400" dirty="0">
              <a:latin typeface="Times New Roman" panose="02020603050405020304" charset="0"/>
              <a:ea typeface="宋体" panose="02010600030101010101" pitchFamily="2" charset="-122"/>
            </a:endParaRPr>
          </a:p>
        </p:txBody>
      </p:sp>
      <p:sp>
        <p:nvSpPr>
          <p:cNvPr id="420" name="副标题"/>
          <p:cNvSpPr txBox="1"/>
          <p:nvPr/>
        </p:nvSpPr>
        <p:spPr>
          <a:xfrm>
            <a:off x="3845875" y="1040635"/>
            <a:ext cx="1117600" cy="408940"/>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pPr algn="l"/>
            <a:r>
              <a:rPr lang="zh-CN" altLang="en-US" dirty="0">
                <a:sym typeface="+mn-ea"/>
              </a:rPr>
              <a:t>业务</a:t>
            </a:r>
            <a:r>
              <a:rPr lang="zh-CN" altLang="en-US" dirty="0"/>
              <a:t>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zh-CN" altLang="en-US" sz="9600" dirty="0">
                <a:solidFill>
                  <a:schemeClr val="tx1">
                    <a:lumMod val="95000"/>
                    <a:lumOff val="5000"/>
                  </a:schemeClr>
                </a:solidFill>
              </a:rPr>
              <a:t>虚拟摄像头</a:t>
            </a:r>
            <a:endParaRPr lang="zh-CN" altLang="en-US" sz="9600" dirty="0">
              <a:solidFill>
                <a:schemeClr val="tx1">
                  <a:lumMod val="95000"/>
                  <a:lumOff val="5000"/>
                </a:schemeClr>
              </a:solidFill>
            </a:endParaRPr>
          </a:p>
        </p:txBody>
      </p:sp>
      <p:pic>
        <p:nvPicPr>
          <p:cNvPr id="106" name="图片 105"/>
          <p:cNvPicPr/>
          <p:nvPr/>
        </p:nvPicPr>
        <p:blipFill>
          <a:blip r:embed="rId3"/>
          <a:stretch>
            <a:fillRect/>
          </a:stretch>
        </p:blipFill>
        <p:spPr>
          <a:xfrm>
            <a:off x="3561715" y="5840095"/>
            <a:ext cx="9137015" cy="4006215"/>
          </a:xfrm>
          <a:prstGeom prst="rect">
            <a:avLst/>
          </a:prstGeom>
          <a:noFill/>
          <a:ln w="9525">
            <a:noFill/>
          </a:ln>
        </p:spPr>
      </p:pic>
      <p:sp>
        <p:nvSpPr>
          <p:cNvPr id="2" name="文本框 1"/>
          <p:cNvSpPr txBox="1"/>
          <p:nvPr/>
        </p:nvSpPr>
        <p:spPr>
          <a:xfrm>
            <a:off x="4584703" y="1006420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obs</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虚拟摄像头</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矩形"/>
          <p:cNvSpPr/>
          <p:nvPr/>
        </p:nvSpPr>
        <p:spPr>
          <a:xfrm>
            <a:off x="8504652" y="7217601"/>
            <a:ext cx="7673340" cy="782569"/>
          </a:xfrm>
          <a:prstGeom prst="rect">
            <a:avLst/>
          </a:prstGeom>
          <a:solidFill>
            <a:srgbClr val="203655"/>
          </a:solidFill>
          <a:ln w="12700">
            <a:miter lim="400000"/>
          </a:ln>
        </p:spPr>
        <p:txBody>
          <a:bodyPr lIns="0" tIns="0" rIns="0" bIns="0" anchor="ctr"/>
          <a:lstStyle/>
          <a:p>
            <a:pPr>
              <a:defRPr sz="3200" b="0">
                <a:solidFill>
                  <a:srgbClr val="111924"/>
                </a:solidFill>
                <a:latin typeface="+mn-lt"/>
                <a:ea typeface="+mn-ea"/>
                <a:cs typeface="+mn-cs"/>
                <a:sym typeface="Helvetica Neue Medium"/>
              </a:defRPr>
            </a:pPr>
          </a:p>
        </p:txBody>
      </p:sp>
      <p:sp>
        <p:nvSpPr>
          <p:cNvPr id="203" name="线条"/>
          <p:cNvSpPr/>
          <p:nvPr/>
        </p:nvSpPr>
        <p:spPr>
          <a:xfrm flipV="1">
            <a:off x="23165597" y="-253943"/>
            <a:ext cx="1" cy="13737179"/>
          </a:xfrm>
          <a:prstGeom prst="line">
            <a:avLst/>
          </a:prstGeom>
          <a:ln w="12700">
            <a:solidFill>
              <a:srgbClr val="FFFFFF">
                <a:alpha val="9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204" name="bilibili"/>
          <p:cNvSpPr txBox="1"/>
          <p:nvPr/>
        </p:nvSpPr>
        <p:spPr>
          <a:xfrm>
            <a:off x="8211629" y="2132937"/>
            <a:ext cx="7959853" cy="3149598"/>
          </a:xfrm>
          <a:prstGeom prst="rect">
            <a:avLst/>
          </a:prstGeom>
          <a:ln w="12700">
            <a:miter lim="400000"/>
          </a:ln>
        </p:spPr>
        <p:txBody>
          <a:bodyPr wrap="none" lIns="50800" tIns="50800" rIns="50800" bIns="50800" anchor="ctr">
            <a:spAutoFit/>
          </a:bodyPr>
          <a:lstStyle>
            <a:lvl1pPr algn="l">
              <a:defRPr sz="24000" b="0" spc="-1679">
                <a:solidFill>
                  <a:srgbClr val="23ADE5"/>
                </a:solidFill>
                <a:latin typeface="Source Han Sans CN Bold Bold"/>
                <a:ea typeface="Source Han Sans CN Bold Bold"/>
                <a:cs typeface="Source Han Sans CN Bold Bold"/>
                <a:sym typeface="Source Han Sans CN Bold Bold"/>
              </a:defRPr>
            </a:lvl1pPr>
          </a:lstStyle>
          <a:p>
            <a:r>
              <a:t>bilibili</a:t>
            </a:r>
          </a:p>
        </p:txBody>
      </p:sp>
      <p:sp>
        <p:nvSpPr>
          <p:cNvPr id="205" name="Keynote Mockup"/>
          <p:cNvSpPr txBox="1"/>
          <p:nvPr/>
        </p:nvSpPr>
        <p:spPr>
          <a:xfrm>
            <a:off x="8767513" y="7307260"/>
            <a:ext cx="2816860" cy="501650"/>
          </a:xfrm>
          <a:prstGeom prst="rect">
            <a:avLst/>
          </a:prstGeom>
          <a:ln w="12700">
            <a:miter lim="400000"/>
          </a:ln>
        </p:spPr>
        <p:txBody>
          <a:bodyPr wrap="none" lIns="50800" tIns="50800" rIns="50800" bIns="50800" anchor="ctr">
            <a:spAutoFit/>
          </a:bodyPr>
          <a:lstStyle>
            <a:lvl1pPr algn="l">
              <a:defRPr sz="4000" b="0" baseline="-1000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cs typeface="Times New Roman" panose="02020603050405020304" charset="0"/>
              </a:rPr>
              <a:t>罗子初</a:t>
            </a:r>
            <a:r>
              <a:rPr lang="en-US" altLang="zh-CN">
                <a:latin typeface="Times New Roman" panose="02020603050405020304" charset="0"/>
                <a:ea typeface="宋体" panose="02010600030101010101" pitchFamily="2" charset="-122"/>
                <a:cs typeface="Times New Roman" panose="02020603050405020304" charset="0"/>
              </a:rPr>
              <a:t>H2</a:t>
            </a:r>
            <a:r>
              <a:rPr lang="zh-CN" altLang="en-US">
                <a:latin typeface="Times New Roman" panose="02020603050405020304" charset="0"/>
                <a:ea typeface="宋体" panose="02010600030101010101" pitchFamily="2" charset="-122"/>
                <a:cs typeface="Times New Roman" panose="02020603050405020304" charset="0"/>
              </a:rPr>
              <a:t>晋升答辩</a:t>
            </a:r>
            <a:endParaRPr lang="en-US" altLang="zh-CN">
              <a:latin typeface="Times New Roman" panose="02020603050405020304" charset="0"/>
              <a:ea typeface="宋体" panose="02010600030101010101" pitchFamily="2" charset="-122"/>
              <a:cs typeface="Times New Roman" panose="02020603050405020304" charset="0"/>
            </a:endParaRPr>
          </a:p>
        </p:txBody>
      </p:sp>
      <p:pic>
        <p:nvPicPr>
          <p:cNvPr id="206" name="哔哩哔哩logo_蓝色.png" descr="哔哩哔哩logo_蓝色.png"/>
          <p:cNvPicPr>
            <a:picLocks noChangeAspect="1"/>
          </p:cNvPicPr>
          <p:nvPr/>
        </p:nvPicPr>
        <p:blipFill>
          <a:blip r:embed="rId1"/>
          <a:stretch>
            <a:fillRect/>
          </a:stretch>
        </p:blipFill>
        <p:spPr>
          <a:xfrm>
            <a:off x="2105331" y="1223276"/>
            <a:ext cx="2041623" cy="909570"/>
          </a:xfrm>
          <a:prstGeom prst="rect">
            <a:avLst/>
          </a:prstGeom>
          <a:ln w="12700">
            <a:miter lim="400000"/>
            <a:headEnd/>
            <a:tailEnd/>
          </a:ln>
        </p:spPr>
      </p:pic>
      <p:sp>
        <p:nvSpPr>
          <p:cNvPr id="208" name="Demand-side_BDC"/>
          <p:cNvSpPr txBox="1"/>
          <p:nvPr/>
        </p:nvSpPr>
        <p:spPr>
          <a:xfrm>
            <a:off x="9415377" y="8887178"/>
            <a:ext cx="3149600"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pPr algn="l"/>
            <a:r>
              <a:rPr lang="zh-CN" sz="4000">
                <a:latin typeface="Times New Roman" panose="02020603050405020304" charset="0"/>
                <a:ea typeface="宋体" panose="02010600030101010101" pitchFamily="2" charset="-122"/>
                <a:sym typeface="+mn-ea"/>
              </a:rPr>
              <a:t>姓名：</a:t>
            </a:r>
            <a:r>
              <a:rPr lang="zh-CN" altLang="en-US" sz="4000">
                <a:latin typeface="Times New Roman" panose="02020603050405020304" charset="0"/>
                <a:ea typeface="宋体" panose="02010600030101010101" pitchFamily="2" charset="-122"/>
                <a:sym typeface="+mn-ea"/>
              </a:rPr>
              <a:t>罗子初</a:t>
            </a:r>
            <a:endParaRPr sz="4000">
              <a:latin typeface="Times New Roman" panose="02020603050405020304" charset="0"/>
              <a:ea typeface="宋体" panose="02010600030101010101" pitchFamily="2" charset="-122"/>
            </a:endParaRPr>
          </a:p>
        </p:txBody>
      </p:sp>
      <p:sp>
        <p:nvSpPr>
          <p:cNvPr id="209" name="Author_ClaireJ"/>
          <p:cNvSpPr txBox="1"/>
          <p:nvPr/>
        </p:nvSpPr>
        <p:spPr>
          <a:xfrm>
            <a:off x="9415377" y="10002624"/>
            <a:ext cx="3093085"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r>
              <a:rPr lang="zh-CN" sz="4000">
                <a:latin typeface="Times New Roman" panose="02020603050405020304" charset="0"/>
                <a:ea typeface="宋体" panose="02010600030101010101" pitchFamily="2" charset="-122"/>
                <a:cs typeface="Times New Roman" panose="02020603050405020304" charset="0"/>
              </a:rPr>
              <a:t>现职</a:t>
            </a:r>
            <a:r>
              <a:rPr lang="zh-CN" sz="4000">
                <a:latin typeface="Times New Roman" panose="02020603050405020304" charset="0"/>
                <a:ea typeface="宋体" panose="02010600030101010101" pitchFamily="2" charset="-122"/>
                <a:cs typeface="Times New Roman" panose="02020603050405020304" charset="0"/>
              </a:rPr>
              <a:t>级：</a:t>
            </a:r>
            <a:r>
              <a:rPr lang="en-US" altLang="zh-CN" sz="4000">
                <a:latin typeface="Times New Roman" panose="02020603050405020304" charset="0"/>
                <a:ea typeface="宋体" panose="02010600030101010101" pitchFamily="2" charset="-122"/>
                <a:cs typeface="Times New Roman" panose="02020603050405020304" charset="0"/>
              </a:rPr>
              <a:t>P2-2</a:t>
            </a:r>
            <a:endParaRPr lang="en-US" altLang="zh-CN" sz="4000">
              <a:latin typeface="Times New Roman" panose="02020603050405020304" charset="0"/>
              <a:ea typeface="宋体" panose="02010600030101010101" pitchFamily="2" charset="-122"/>
              <a:cs typeface="Times New Roman" panose="02020603050405020304" charset="0"/>
            </a:endParaRPr>
          </a:p>
        </p:txBody>
      </p:sp>
      <p:sp>
        <p:nvSpPr>
          <p:cNvPr id="211" name="哔哩哔哩"/>
          <p:cNvSpPr txBox="1"/>
          <p:nvPr/>
        </p:nvSpPr>
        <p:spPr>
          <a:xfrm>
            <a:off x="8354885" y="4808529"/>
            <a:ext cx="7900111" cy="2564805"/>
          </a:xfrm>
          <a:prstGeom prst="rect">
            <a:avLst/>
          </a:prstGeom>
          <a:ln w="12700">
            <a:miter lim="400000"/>
          </a:ln>
        </p:spPr>
        <p:txBody>
          <a:bodyPr wrap="none" lIns="50800" tIns="50800" rIns="50800" bIns="50800" anchor="ctr">
            <a:spAutoFit/>
          </a:bodyPr>
          <a:lstStyle>
            <a:lvl1pPr algn="l">
              <a:defRPr sz="16000" b="0" spc="-799">
                <a:ln w="20319">
                  <a:solidFill>
                    <a:srgbClr val="23ADE5"/>
                  </a:solidFill>
                </a:ln>
                <a:noFill/>
                <a:latin typeface="Source Han Sans CN Bold Bold"/>
                <a:ea typeface="Source Han Sans CN Bold Bold"/>
                <a:cs typeface="Source Han Sans CN Bold Bold"/>
                <a:sym typeface="Source Han Sans CN Bold Bold"/>
              </a:defRPr>
            </a:lvl1pPr>
          </a:lstStyle>
          <a:p>
            <a:r>
              <a:rPr lang="zh-CN" altLang="en-US" dirty="0"/>
              <a:t>个人介绍</a:t>
            </a:r>
            <a:endParaRPr dirty="0"/>
          </a:p>
        </p:txBody>
      </p:sp>
      <p:sp>
        <p:nvSpPr>
          <p:cNvPr id="212" name="////////   演示文稿模板"/>
          <p:cNvSpPr txBox="1"/>
          <p:nvPr/>
        </p:nvSpPr>
        <p:spPr>
          <a:xfrm>
            <a:off x="13278245" y="7523161"/>
            <a:ext cx="2047875" cy="301625"/>
          </a:xfrm>
          <a:prstGeom prst="rect">
            <a:avLst/>
          </a:prstGeom>
          <a:ln w="12700">
            <a:miter lim="400000"/>
          </a:ln>
        </p:spPr>
        <p:txBody>
          <a:bodyPr wrap="none" lIns="50800" tIns="50800" rIns="50800" bIns="50800" anchor="b">
            <a:spAutoFit/>
          </a:bodyPr>
          <a:lstStyle/>
          <a:p>
            <a:pPr algn="l">
              <a:defRPr sz="2000" b="0" spc="19" baseline="-20000">
                <a:solidFill>
                  <a:srgbClr val="FFFFFF"/>
                </a:solidFill>
                <a:latin typeface="Source Han Sans CN Bold Bold"/>
                <a:ea typeface="Source Han Sans CN Bold Bold"/>
                <a:cs typeface="Source Han Sans CN Bold Bold"/>
                <a:sym typeface="Source Han Sans CN Bold Bold"/>
              </a:defRPr>
            </a:pPr>
            <a:r>
              <a:rPr>
                <a:solidFill>
                  <a:srgbClr val="FFFFFF">
                    <a:alpha val="57000"/>
                  </a:srgbClr>
                </a:solidFill>
              </a:rPr>
              <a:t>//////// </a:t>
            </a:r>
            <a:r>
              <a:t>  </a:t>
            </a:r>
            <a:r>
              <a:rPr spc="600"/>
              <a:t>演示文稿</a:t>
            </a:r>
            <a:endParaRPr spc="600"/>
          </a:p>
        </p:txBody>
      </p:sp>
      <p:sp>
        <p:nvSpPr>
          <p:cNvPr id="3" name="Author_ClaireJ"/>
          <p:cNvSpPr txBox="1"/>
          <p:nvPr/>
        </p:nvSpPr>
        <p:spPr>
          <a:xfrm>
            <a:off x="9415377" y="11118319"/>
            <a:ext cx="6197600"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pPr algn="l"/>
            <a:r>
              <a:rPr lang="zh-CN" sz="4000">
                <a:latin typeface="Times New Roman" panose="02020603050405020304" charset="0"/>
                <a:ea typeface="宋体" panose="02010600030101010101" pitchFamily="2" charset="-122"/>
              </a:rPr>
              <a:t>二级部门：</a:t>
            </a:r>
            <a:r>
              <a:rPr lang="en-US" altLang="zh-CN" sz="4000">
                <a:latin typeface="Times New Roman" panose="02020603050405020304" charset="0"/>
                <a:ea typeface="宋体" panose="02010600030101010101" pitchFamily="2" charset="-122"/>
              </a:rPr>
              <a:t>虚拟生态技术部</a:t>
            </a:r>
            <a:endParaRPr lang="en-US" altLang="zh-CN" sz="4000">
              <a:latin typeface="Times New Roman" panose="02020603050405020304" charset="0"/>
              <a:ea typeface="宋体" panose="02010600030101010101" pitchFamily="2" charset="-122"/>
            </a:endParaRPr>
          </a:p>
        </p:txBody>
      </p:sp>
      <p:sp>
        <p:nvSpPr>
          <p:cNvPr id="5" name="Author_ClaireJ"/>
          <p:cNvSpPr txBox="1"/>
          <p:nvPr/>
        </p:nvSpPr>
        <p:spPr>
          <a:xfrm>
            <a:off x="9415377" y="12234014"/>
            <a:ext cx="6197600" cy="716915"/>
          </a:xfrm>
          <a:prstGeom prst="rect">
            <a:avLst/>
          </a:prstGeom>
          <a:ln w="12700">
            <a:miter lim="400000"/>
          </a:ln>
        </p:spPr>
        <p:txBody>
          <a:bodyPr wrap="none" lIns="50800" tIns="50800" rIns="50800" bIns="50800" anchor="ctr">
            <a:spAutoFit/>
          </a:bodyPr>
          <a:lstStyle>
            <a:lvl1pPr algn="l">
              <a:defRPr sz="2000" b="0">
                <a:solidFill>
                  <a:srgbClr val="203655"/>
                </a:solidFill>
                <a:latin typeface="Source Han Sans CN Bold Bold"/>
                <a:ea typeface="Source Han Sans CN Bold Bold"/>
                <a:cs typeface="Source Han Sans CN Bold Bold"/>
                <a:sym typeface="Source Han Sans CN Bold Bold"/>
              </a:defRPr>
            </a:lvl1pPr>
          </a:lstStyle>
          <a:p>
            <a:pPr algn="l"/>
            <a:r>
              <a:rPr lang="zh-CN" sz="4000">
                <a:latin typeface="Times New Roman" panose="02020603050405020304" charset="0"/>
                <a:ea typeface="宋体" panose="02010600030101010101" pitchFamily="2" charset="-122"/>
              </a:rPr>
              <a:t>现任岗位：</a:t>
            </a:r>
            <a:r>
              <a:rPr lang="en-US" altLang="zh-CN" sz="4000">
                <a:latin typeface="Times New Roman" panose="02020603050405020304" charset="0"/>
                <a:ea typeface="宋体" panose="02010600030101010101" pitchFamily="2" charset="-122"/>
              </a:rPr>
              <a:t>高级开发工程师</a:t>
            </a:r>
            <a:endParaRPr lang="en-US" altLang="zh-CN" sz="4000">
              <a:latin typeface="Times New Roman" panose="02020603050405020304" charset="0"/>
              <a:ea typeface="宋体" panose="02010600030101010101" pitchFamily="2"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03500" cy="622617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sz="32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pc</a:t>
            </a:r>
            <a:r>
              <a:rPr sz="32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端</a:t>
            </a:r>
            <a:r>
              <a:rPr sz="32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3d</a:t>
            </a:r>
            <a:r>
              <a:rPr lang="zh-CN" sz="32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sz="32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204025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PC</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端</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虚拟姬里接入</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mediapipe</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引擎以及面捕</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解算器并驱动</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VRM</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的模型</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endPar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面捕驱动模块，通过</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VRM BS</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驱动虚拟模型的</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a:t>
            </a:r>
            <a:endPar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14452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US" altLang="zh-CN" sz="4400" dirty="0">
                <a:latin typeface="Times New Roman" panose="02020603050405020304" charset="0"/>
                <a:ea typeface="宋体" panose="02010600030101010101" pitchFamily="2" charset="-122"/>
                <a:cs typeface="Times New Roman" panose="02020603050405020304" charset="0"/>
              </a:rPr>
              <a:t>PC</a:t>
            </a:r>
            <a:r>
              <a:rPr lang="zh-CN" altLang="en-US" sz="4400" dirty="0">
                <a:latin typeface="Times New Roman" panose="02020603050405020304" charset="0"/>
                <a:ea typeface="宋体" panose="02010600030101010101" pitchFamily="2" charset="-122"/>
                <a:cs typeface="Times New Roman" panose="02020603050405020304" charset="0"/>
              </a:rPr>
              <a:t>端</a:t>
            </a:r>
            <a:r>
              <a:rPr lang="en-US" altLang="zh-CN" sz="4400" dirty="0">
                <a:latin typeface="Times New Roman" panose="02020603050405020304" charset="0"/>
                <a:ea typeface="宋体" panose="02010600030101010101" pitchFamily="2" charset="-122"/>
                <a:cs typeface="Times New Roman" panose="02020603050405020304" charset="0"/>
              </a:rPr>
              <a:t>3D</a:t>
            </a:r>
            <a:r>
              <a:rPr lang="zh-CN" altLang="en-US" sz="4400" dirty="0">
                <a:latin typeface="Times New Roman" panose="02020603050405020304" charset="0"/>
                <a:ea typeface="宋体" panose="02010600030101010101" pitchFamily="2" charset="-122"/>
                <a:cs typeface="Times New Roman" panose="02020603050405020304" charset="0"/>
              </a:rPr>
              <a:t>面捕</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PC</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3D</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0" name="图片 99"/>
          <p:cNvPicPr/>
          <p:nvPr/>
        </p:nvPicPr>
        <p:blipFill>
          <a:blip r:embed="rId3"/>
          <a:stretch>
            <a:fillRect/>
          </a:stretch>
        </p:blipFill>
        <p:spPr>
          <a:xfrm>
            <a:off x="3845560" y="5420360"/>
            <a:ext cx="8636635" cy="5462905"/>
          </a:xfrm>
          <a:prstGeom prst="rect">
            <a:avLst/>
          </a:prstGeom>
          <a:noFill/>
          <a:ln w="9525">
            <a:noFill/>
          </a:ln>
        </p:spPr>
      </p:pic>
      <p:sp>
        <p:nvSpPr>
          <p:cNvPr id="2" name="文本框 1"/>
          <p:cNvSpPr txBox="1"/>
          <p:nvPr/>
        </p:nvSpPr>
        <p:spPr>
          <a:xfrm>
            <a:off x="4584703" y="1101670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Mediapipe</a:t>
            </a:r>
            <a:r>
              <a:rPr lang="zh-CN" altLang="en-US" sz="2800" b="0" dirty="0">
                <a:latin typeface="黑体" panose="02010609060101010101" pitchFamily="49" charset="-122"/>
                <a:ea typeface="黑体" panose="02010609060101010101" pitchFamily="49" charset="-122"/>
              </a:rPr>
              <a:t>面捕驱动</a:t>
            </a:r>
            <a:r>
              <a:rPr lang="en-US" altLang="zh-CN" sz="2800" b="0" dirty="0">
                <a:latin typeface="黑体" panose="02010609060101010101" pitchFamily="49" charset="-122"/>
                <a:ea typeface="黑体" panose="02010609060101010101" pitchFamily="49" charset="-122"/>
              </a:rPr>
              <a:t>VRM</a:t>
            </a:r>
            <a:r>
              <a:rPr lang="zh-CN" altLang="en-US" sz="2800" b="0" dirty="0">
                <a:latin typeface="黑体" panose="02010609060101010101" pitchFamily="49" charset="-122"/>
                <a:ea typeface="黑体" panose="02010609060101010101" pitchFamily="49" charset="-122"/>
              </a:rPr>
              <a:t>模型效果</a:t>
            </a:r>
            <a:r>
              <a:rPr lang="zh-CN" altLang="en-US" sz="2800" b="0" dirty="0">
                <a:latin typeface="黑体" panose="02010609060101010101" pitchFamily="49" charset="-122"/>
                <a:ea typeface="黑体" panose="02010609060101010101" pitchFamily="49" charset="-122"/>
              </a:rPr>
              <a:t>图</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96845" cy="551815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4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sz="24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sz="24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sz="24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sz="24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2686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PC端ZSTAR项目里接入mediapipe引擎以及调整面捕</a:t>
            </a:r>
            <a:r>
              <a:rPr 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解</a:t>
            </a:r>
            <a:r>
              <a:rPr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算器，使BS数据能够驱动AR头套</a:t>
            </a:r>
            <a:r>
              <a:rPr 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a:t>
            </a:r>
            <a:endParaRPr 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指导</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Mediapie</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解算器在</a:t>
            </a:r>
            <a:r>
              <a:rPr lang="en-US" altLang="zh-CN"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Zstar</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头套参数及公式的</a:t>
            </a:r>
            <a:r>
              <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效果调整。</a:t>
            </a:r>
            <a:endParaRPr lang="zh-CN" altLang="en-US" sz="280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423164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US" altLang="zh-CN" sz="4400" dirty="0">
                <a:latin typeface="Times New Roman" panose="02020603050405020304" charset="0"/>
                <a:ea typeface="宋体" panose="02010600030101010101" pitchFamily="2" charset="-122"/>
                <a:cs typeface="Times New Roman" panose="02020603050405020304" charset="0"/>
              </a:rPr>
              <a:t>PC</a:t>
            </a:r>
            <a:r>
              <a:rPr lang="zh-CN" altLang="en-US" sz="4400" dirty="0">
                <a:latin typeface="Times New Roman" panose="02020603050405020304" charset="0"/>
                <a:ea typeface="宋体" panose="02010600030101010101" pitchFamily="2" charset="-122"/>
                <a:cs typeface="Times New Roman" panose="02020603050405020304" charset="0"/>
              </a:rPr>
              <a:t>端</a:t>
            </a:r>
            <a:r>
              <a:rPr lang="en-US" altLang="zh-CN" sz="4400" dirty="0">
                <a:latin typeface="Times New Roman" panose="02020603050405020304" charset="0"/>
                <a:ea typeface="宋体" panose="02010600030101010101" pitchFamily="2" charset="-122"/>
                <a:cs typeface="Times New Roman" panose="02020603050405020304" charset="0"/>
              </a:rPr>
              <a:t>ZSTAR</a:t>
            </a:r>
            <a:r>
              <a:rPr lang="zh-CN" altLang="en-US" sz="4400" dirty="0">
                <a:latin typeface="Times New Roman" panose="02020603050405020304" charset="0"/>
                <a:ea typeface="宋体" panose="02010600030101010101" pitchFamily="2" charset="-122"/>
                <a:cs typeface="Times New Roman" panose="02020603050405020304" charset="0"/>
              </a:rPr>
              <a:t>面捕</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17600" cy="408940"/>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pPr algn="l"/>
            <a:r>
              <a:rPr lang="zh-CN" altLang="en-US" dirty="0">
                <a:sym typeface="+mn-ea"/>
              </a:rPr>
              <a:t>业务</a:t>
            </a:r>
            <a:r>
              <a:rPr lang="zh-CN" altLang="en-US" dirty="0"/>
              <a:t>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PC</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ZSTAR</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1" name="图片 100"/>
          <p:cNvPicPr/>
          <p:nvPr/>
        </p:nvPicPr>
        <p:blipFill>
          <a:blip r:embed="rId3"/>
          <a:stretch>
            <a:fillRect/>
          </a:stretch>
        </p:blipFill>
        <p:spPr>
          <a:xfrm>
            <a:off x="3117215" y="4907915"/>
            <a:ext cx="5040630" cy="5019040"/>
          </a:xfrm>
          <a:prstGeom prst="rect">
            <a:avLst/>
          </a:prstGeom>
          <a:noFill/>
          <a:ln w="9525">
            <a:noFill/>
          </a:ln>
        </p:spPr>
      </p:pic>
      <p:pic>
        <p:nvPicPr>
          <p:cNvPr id="102" name="图片 101"/>
          <p:cNvPicPr/>
          <p:nvPr/>
        </p:nvPicPr>
        <p:blipFill>
          <a:blip r:embed="rId4"/>
          <a:stretch>
            <a:fillRect/>
          </a:stretch>
        </p:blipFill>
        <p:spPr>
          <a:xfrm>
            <a:off x="8434070" y="4907915"/>
            <a:ext cx="4539615" cy="5027295"/>
          </a:xfrm>
          <a:prstGeom prst="rect">
            <a:avLst/>
          </a:prstGeom>
          <a:noFill/>
          <a:ln w="9525">
            <a:noFill/>
          </a:ln>
        </p:spPr>
      </p:pic>
      <p:sp>
        <p:nvSpPr>
          <p:cNvPr id="2" name="文本框 1"/>
          <p:cNvSpPr txBox="1"/>
          <p:nvPr/>
        </p:nvSpPr>
        <p:spPr>
          <a:xfrm>
            <a:off x="2124854" y="10114093"/>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ZSTAR TV</a:t>
            </a:r>
            <a:r>
              <a:rPr lang="zh-CN" altLang="en-US" sz="2800" b="0" dirty="0">
                <a:latin typeface="黑体" panose="02010609060101010101" pitchFamily="49" charset="-122"/>
                <a:ea typeface="黑体" panose="02010609060101010101" pitchFamily="49" charset="-122"/>
              </a:rPr>
              <a:t>头套</a:t>
            </a:r>
            <a:endParaRPr lang="zh-CN" altLang="en-US" sz="2800" b="0" dirty="0">
              <a:latin typeface="黑体" panose="02010609060101010101" pitchFamily="49" charset="-122"/>
              <a:ea typeface="黑体" panose="02010609060101010101" pitchFamily="49" charset="-122"/>
            </a:endParaRPr>
          </a:p>
        </p:txBody>
      </p:sp>
      <p:sp>
        <p:nvSpPr>
          <p:cNvPr id="4" name="文本框 3"/>
          <p:cNvSpPr txBox="1"/>
          <p:nvPr/>
        </p:nvSpPr>
        <p:spPr>
          <a:xfrm>
            <a:off x="7129783" y="10102900"/>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ZSTAR </a:t>
            </a:r>
            <a:r>
              <a:rPr lang="zh-CN" altLang="en-US" sz="2800" b="0" dirty="0">
                <a:latin typeface="黑体" panose="02010609060101010101" pitchFamily="49" charset="-122"/>
                <a:ea typeface="黑体" panose="02010609060101010101" pitchFamily="49" charset="-122"/>
              </a:rPr>
              <a:t>人类</a:t>
            </a:r>
            <a:r>
              <a:rPr lang="zh-CN" altLang="en-US" sz="2800" b="0" dirty="0">
                <a:latin typeface="黑体" panose="02010609060101010101" pitchFamily="49" charset="-122"/>
                <a:ea typeface="黑体" panose="02010609060101010101" pitchFamily="49" charset="-122"/>
              </a:rPr>
              <a:t>头套</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03500" cy="564134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端小</a:t>
            </a:r>
            <a:r>
              <a:rPr lang="en-US" altLang="zh-CN"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sz="28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sz="40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33311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因为采买了一套小</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的面动捕</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SDK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，因此也需要把小</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的面捕接入虚拟</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项目里。</a:t>
            </a:r>
            <a:endPar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小</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面捕为了达到更好的效果，会有一个标定校准过程，因此在虚拟</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项目里我也接入了小</a:t>
            </a:r>
            <a:r>
              <a:rPr lang="en-US" altLang="zh-CN"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K</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面捕标定</a:t>
            </a:r>
            <a:r>
              <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模块。</a:t>
            </a:r>
            <a:endParaRPr lang="zh-CN" altLang="en-US" sz="2800" b="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342392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en-US" altLang="zh-CN" sz="4400" dirty="0">
                <a:latin typeface="Times New Roman" panose="02020603050405020304" charset="0"/>
                <a:ea typeface="宋体" panose="02010600030101010101" pitchFamily="2" charset="-122"/>
                <a:cs typeface="Times New Roman" panose="02020603050405020304" charset="0"/>
              </a:rPr>
              <a:t>PC</a:t>
            </a:r>
            <a:r>
              <a:rPr lang="zh-CN" altLang="en-US" sz="4400" dirty="0">
                <a:latin typeface="Times New Roman" panose="02020603050405020304" charset="0"/>
                <a:ea typeface="宋体" panose="02010600030101010101" pitchFamily="2" charset="-122"/>
                <a:cs typeface="Times New Roman" panose="02020603050405020304" charset="0"/>
              </a:rPr>
              <a:t>端小</a:t>
            </a:r>
            <a:r>
              <a:rPr lang="en-US" altLang="zh-CN" sz="4400" dirty="0">
                <a:latin typeface="Times New Roman" panose="02020603050405020304" charset="0"/>
                <a:ea typeface="宋体" panose="02010600030101010101" pitchFamily="2" charset="-122"/>
                <a:cs typeface="Times New Roman" panose="02020603050405020304" charset="0"/>
              </a:rPr>
              <a:t>K</a:t>
            </a:r>
            <a:r>
              <a:rPr lang="zh-CN" altLang="en-US" sz="4400" dirty="0">
                <a:latin typeface="Times New Roman" panose="02020603050405020304" charset="0"/>
                <a:ea typeface="宋体" panose="02010600030101010101" pitchFamily="2" charset="-122"/>
                <a:cs typeface="Times New Roman" panose="02020603050405020304" charset="0"/>
              </a:rPr>
              <a:t>面捕</a:t>
            </a:r>
            <a:endParaRPr lang="zh-CN" altLang="en-US" sz="4400" dirty="0">
              <a:latin typeface="Times New Roman" panose="02020603050405020304" charset="0"/>
              <a:ea typeface="宋体" panose="02010600030101010101" pitchFamily="2" charset="-122"/>
              <a:cs typeface="Times New Roman" panose="02020603050405020304" charset="0"/>
            </a:endParaRPr>
          </a:p>
        </p:txBody>
      </p:sp>
      <p:sp>
        <p:nvSpPr>
          <p:cNvPr id="420" name="副标题"/>
          <p:cNvSpPr txBox="1"/>
          <p:nvPr/>
        </p:nvSpPr>
        <p:spPr>
          <a:xfrm>
            <a:off x="3845875" y="1040635"/>
            <a:ext cx="1117600" cy="408940"/>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pPr algn="l"/>
            <a:r>
              <a:rPr lang="zh-CN" altLang="en-US" dirty="0">
                <a:sym typeface="+mn-ea"/>
              </a:rPr>
              <a:t>业务</a:t>
            </a:r>
            <a:r>
              <a:rPr lang="zh-CN" altLang="en-US" dirty="0"/>
              <a:t>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5999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en-US" altLang="zh-CN" sz="9600" dirty="0">
                <a:solidFill>
                  <a:schemeClr val="tx1">
                    <a:lumMod val="95000"/>
                    <a:lumOff val="5000"/>
                  </a:schemeClr>
                </a:solidFill>
              </a:rPr>
              <a:t> </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PC</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端小</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K</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103" name="图片 102"/>
          <p:cNvPicPr/>
          <p:nvPr/>
        </p:nvPicPr>
        <p:blipFill>
          <a:blip r:embed="rId3"/>
          <a:stretch>
            <a:fillRect/>
          </a:stretch>
        </p:blipFill>
        <p:spPr>
          <a:xfrm>
            <a:off x="4699635" y="5840095"/>
            <a:ext cx="7107555" cy="4926330"/>
          </a:xfrm>
          <a:prstGeom prst="rect">
            <a:avLst/>
          </a:prstGeom>
          <a:noFill/>
          <a:ln w="9525">
            <a:noFill/>
          </a:ln>
        </p:spPr>
      </p:pic>
      <p:sp>
        <p:nvSpPr>
          <p:cNvPr id="2" name="文本框 1"/>
          <p:cNvSpPr txBox="1"/>
          <p:nvPr/>
        </p:nvSpPr>
        <p:spPr>
          <a:xfrm>
            <a:off x="4584703" y="1101670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rPr>
              <a:t>小</a:t>
            </a:r>
            <a:r>
              <a:rPr lang="en-US" altLang="zh-CN" sz="2800" b="0" dirty="0">
                <a:latin typeface="黑体" panose="02010609060101010101" pitchFamily="49" charset="-122"/>
                <a:ea typeface="黑体" panose="02010609060101010101" pitchFamily="49" charset="-122"/>
              </a:rPr>
              <a:t>K</a:t>
            </a:r>
            <a:r>
              <a:rPr lang="zh-CN" altLang="en-US" sz="2800" b="0" dirty="0">
                <a:latin typeface="黑体" panose="02010609060101010101" pitchFamily="49" charset="-122"/>
                <a:ea typeface="黑体" panose="02010609060101010101" pitchFamily="49" charset="-122"/>
              </a:rPr>
              <a:t>面捕</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409" name="目录…"/>
          <p:cNvSpPr txBox="1"/>
          <p:nvPr/>
        </p:nvSpPr>
        <p:spPr>
          <a:xfrm>
            <a:off x="193205" y="2453613"/>
            <a:ext cx="2603500" cy="533336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sz="3000"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面捕引擎与驱动框架</a:t>
            </a:r>
            <a:endParaRPr>
              <a:solidFill>
                <a:schemeClr val="bg2"/>
              </a:solidFill>
              <a:latin typeface="Times New Roman" panose="02020603050405020304" charset="0"/>
              <a:ea typeface="宋体" panose="02010600030101010101" pitchFamily="2" charset="-122"/>
              <a:cs typeface="Times New Roman" panose="02020603050405020304" charset="0"/>
              <a:sym typeface="+mn-ea"/>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基础</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BS</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推导特殊表情</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虚拟摄像头</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a:solidFill>
                  <a:schemeClr val="bg2"/>
                </a:solidFill>
                <a:latin typeface="Times New Roman" panose="02020603050405020304" charset="0"/>
                <a:ea typeface="宋体" panose="02010600030101010101" pitchFamily="2" charset="-122"/>
                <a:cs typeface="Times New Roman" panose="02020603050405020304" charset="0"/>
                <a:sym typeface="+mn-ea"/>
              </a:rPr>
              <a:t>pc</a:t>
            </a:r>
            <a:r>
              <a:rPr>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端</a:t>
            </a:r>
            <a:r>
              <a:rPr>
                <a:solidFill>
                  <a:schemeClr val="bg2"/>
                </a:solidFill>
                <a:latin typeface="Times New Roman" panose="02020603050405020304" charset="0"/>
                <a:ea typeface="宋体" panose="02010600030101010101" pitchFamily="2" charset="-122"/>
                <a:cs typeface="Times New Roman" panose="02020603050405020304" charset="0"/>
                <a:sym typeface="+mn-ea"/>
              </a:rPr>
              <a:t>3d</a:t>
            </a:r>
            <a:r>
              <a:rPr lang="zh-CN">
                <a:solidFill>
                  <a:schemeClr val="bg2"/>
                </a:solidFill>
                <a:latin typeface="Times New Roman" panose="02020603050405020304" charset="0"/>
                <a:ea typeface="宋体" panose="02010600030101010101" pitchFamily="2" charset="-122"/>
                <a:cs typeface="Times New Roman" panose="02020603050405020304" charset="0"/>
                <a:sym typeface="汉仪晓波花月圆W"/>
              </a:rPr>
              <a:t>面捕</a:t>
            </a:r>
            <a:endPar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a:t>
            </a:r>
            <a:r>
              <a:rPr lang="en-US" altLang="zh-CN"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ZSTAR</a:t>
            </a:r>
            <a:r>
              <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err="1">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PC</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端小</a:t>
            </a:r>
            <a:r>
              <a:rPr lang="en-US" altLang="zh-CN"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K</a:t>
            </a:r>
            <a:r>
              <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zh-CN" altLang="en-US" dirty="0">
              <a:solidFill>
                <a:schemeClr val="bg2"/>
              </a:solidFill>
              <a:latin typeface="Times New Roman" panose="02020603050405020304" charset="0"/>
              <a:ea typeface="宋体" panose="02010600030101010101" pitchFamily="2" charset="-122"/>
              <a:cs typeface="Times New Roman" panose="02020603050405020304" charset="0"/>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移动虚拟</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和</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2D</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微软雅黑" panose="020B0503020204020204" charset="-122"/>
              </a:rPr>
              <a:t>面捕</a:t>
            </a:r>
            <a:endParaRPr lang="en-US" altLang="zh-CN" sz="3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sz="3000" dirty="0">
              <a:solidFill>
                <a:srgbClr val="BFBFB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97954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虚拟</a:t>
            </a:r>
            <a:r>
              <a:rPr lang="en-US" altLang="zh-CN"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3D,2D</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需要上线移动端，因此需要把</a:t>
            </a:r>
            <a:r>
              <a:rPr lang="en-US" altLang="zh-CN"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Mediapipe</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面捕</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解算器接入虚拟虚拟</a:t>
            </a:r>
            <a:r>
              <a:rPr lang="en-US" altLang="zh-CN" sz="2800" dirty="0">
                <a:solidFill>
                  <a:schemeClr val="tx1"/>
                </a:solidFill>
                <a:latin typeface="Times New Roman" panose="02020603050405020304" charset="0"/>
                <a:ea typeface="宋体" panose="02010600030101010101" pitchFamily="2" charset="-122"/>
                <a:cs typeface="Times New Roman" panose="02020603050405020304" charset="0"/>
                <a:sym typeface="+mn-ea"/>
              </a:rPr>
              <a:t>3D,2D</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项目里。</a:t>
            </a:r>
            <a:endPar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因手机摆放的不同的位置和角度，会影响到面捕效果，为达到面捕最佳效果，实现了面捕校准</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功能。</a:t>
            </a:r>
            <a:endPar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a:p>
            <a:pPr indent="457200">
              <a:lnSpc>
                <a:spcPct val="150000"/>
              </a:lnSpc>
            </a:pP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因虚拟主播在直播中途会因各种原因需要暂时离开一下，为呈现给粉丝更好效果，实现了自动眨眼</a:t>
            </a:r>
            <a:r>
              <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rPr>
              <a:t>功能。</a:t>
            </a:r>
            <a:endParaRPr lang="zh-CN" altLang="en-US" sz="2800" dirty="0">
              <a:solidFill>
                <a:schemeClr val="tx1"/>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业务介绍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5689600" cy="778510"/>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latin typeface="宋体" panose="02010600030101010101" pitchFamily="2" charset="-122"/>
                <a:ea typeface="宋体" panose="02010600030101010101" pitchFamily="2" charset="-122"/>
                <a:cs typeface="宋体" panose="02010600030101010101" pitchFamily="2" charset="-122"/>
              </a:rPr>
              <a:t>移动端虚拟</a:t>
            </a:r>
            <a:r>
              <a:rPr lang="en-US" altLang="zh-CN" sz="4400" dirty="0">
                <a:latin typeface="宋体" panose="02010600030101010101" pitchFamily="2" charset="-122"/>
                <a:ea typeface="宋体" panose="02010600030101010101" pitchFamily="2" charset="-122"/>
                <a:cs typeface="宋体" panose="02010600030101010101" pitchFamily="2" charset="-122"/>
              </a:rPr>
              <a:t>3D</a:t>
            </a:r>
            <a:r>
              <a:rPr lang="zh-CN" altLang="en-US" sz="4400" dirty="0">
                <a:latin typeface="宋体" panose="02010600030101010101" pitchFamily="2" charset="-122"/>
                <a:ea typeface="宋体" panose="02010600030101010101" pitchFamily="2" charset="-122"/>
                <a:cs typeface="宋体" panose="02010600030101010101" pitchFamily="2" charset="-122"/>
              </a:rPr>
              <a:t>和</a:t>
            </a:r>
            <a:r>
              <a:rPr lang="en-US" altLang="zh-CN" sz="4400" dirty="0">
                <a:latin typeface="宋体" panose="02010600030101010101" pitchFamily="2" charset="-122"/>
                <a:ea typeface="宋体" panose="02010600030101010101" pitchFamily="2" charset="-122"/>
                <a:cs typeface="宋体" panose="02010600030101010101" pitchFamily="2" charset="-122"/>
              </a:rPr>
              <a:t>2D</a:t>
            </a:r>
            <a:r>
              <a:rPr lang="zh-CN" altLang="en-US" sz="4400" dirty="0">
                <a:latin typeface="宋体" panose="02010600030101010101" pitchFamily="2" charset="-122"/>
                <a:ea typeface="宋体" panose="02010600030101010101" pitchFamily="2" charset="-122"/>
                <a:cs typeface="宋体" panose="02010600030101010101" pitchFamily="2" charset="-122"/>
              </a:rPr>
              <a:t>面捕</a:t>
            </a:r>
            <a:endParaRPr lang="zh-CN" altLang="en-US" sz="4400" dirty="0">
              <a:latin typeface="宋体" panose="02010600030101010101" pitchFamily="2" charset="-122"/>
              <a:ea typeface="宋体" panose="02010600030101010101" pitchFamily="2" charset="-122"/>
              <a:cs typeface="宋体" panose="02010600030101010101" pitchFamily="2" charset="-122"/>
            </a:endParaRPr>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40940"/>
            <a:ext cx="17775700" cy="1578610"/>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pPr marL="1143000" indent="-1143000">
              <a:buFont typeface="Arial" panose="020B0604020202020204" pitchFamily="34" charset="0"/>
              <a:buChar char="•"/>
            </a:pP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移动</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端虚拟</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3D</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和</a:t>
            </a:r>
            <a:r>
              <a:rPr lang="en-US" altLang="zh-CN"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2D</a:t>
            </a:r>
            <a:r>
              <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rPr>
              <a:t>面捕</a:t>
            </a:r>
            <a:endParaRPr lang="zh-CN" altLang="en-US" sz="9600" dirty="0">
              <a:solidFill>
                <a:schemeClr val="tx1">
                  <a:lumMod val="95000"/>
                  <a:lumOff val="5000"/>
                </a:schemeClr>
              </a:solidFill>
              <a:latin typeface="Times New Roman" panose="02020603050405020304" charset="0"/>
              <a:ea typeface="宋体" panose="02010600030101010101" pitchFamily="2" charset="-122"/>
              <a:cs typeface="Times New Roman" panose="02020603050405020304" charset="0"/>
            </a:endParaRPr>
          </a:p>
        </p:txBody>
      </p:sp>
      <p:pic>
        <p:nvPicPr>
          <p:cNvPr id="2" name="图片 1"/>
          <p:cNvPicPr/>
          <p:nvPr/>
        </p:nvPicPr>
        <p:blipFill>
          <a:blip r:embed="rId3"/>
          <a:stretch>
            <a:fillRect/>
          </a:stretch>
        </p:blipFill>
        <p:spPr>
          <a:xfrm>
            <a:off x="4516755" y="4069715"/>
            <a:ext cx="3771900" cy="8174990"/>
          </a:xfrm>
          <a:prstGeom prst="rect">
            <a:avLst/>
          </a:prstGeom>
          <a:noFill/>
          <a:ln w="9525">
            <a:noFill/>
          </a:ln>
        </p:spPr>
      </p:pic>
      <p:pic>
        <p:nvPicPr>
          <p:cNvPr id="105" name="图片 104"/>
          <p:cNvPicPr/>
          <p:nvPr/>
        </p:nvPicPr>
        <p:blipFill>
          <a:blip r:embed="rId4"/>
          <a:stretch>
            <a:fillRect/>
          </a:stretch>
        </p:blipFill>
        <p:spPr>
          <a:xfrm>
            <a:off x="8822690" y="4069715"/>
            <a:ext cx="3759835" cy="8154670"/>
          </a:xfrm>
          <a:prstGeom prst="rect">
            <a:avLst/>
          </a:prstGeom>
          <a:noFill/>
          <a:ln w="9525">
            <a:noFill/>
          </a:ln>
        </p:spPr>
      </p:pic>
      <p:sp>
        <p:nvSpPr>
          <p:cNvPr id="4" name="文本框 3"/>
          <p:cNvSpPr txBox="1"/>
          <p:nvPr/>
        </p:nvSpPr>
        <p:spPr>
          <a:xfrm>
            <a:off x="2890484" y="12419381"/>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rPr>
              <a:t>移动端虚拟</a:t>
            </a:r>
            <a:r>
              <a:rPr lang="en-US" altLang="zh-CN" sz="2800" b="0" dirty="0">
                <a:latin typeface="黑体" panose="02010609060101010101" pitchFamily="49" charset="-122"/>
                <a:ea typeface="黑体" panose="02010609060101010101" pitchFamily="49" charset="-122"/>
              </a:rPr>
              <a:t>3D</a:t>
            </a:r>
            <a:r>
              <a:rPr lang="zh-CN" altLang="en-US" sz="2800" b="0" dirty="0">
                <a:latin typeface="黑体" panose="02010609060101010101" pitchFamily="49" charset="-122"/>
                <a:ea typeface="黑体" panose="02010609060101010101" pitchFamily="49" charset="-122"/>
              </a:rPr>
              <a:t>效果图</a:t>
            </a:r>
            <a:endParaRPr lang="zh-CN" altLang="en-US" sz="2800" b="0" dirty="0">
              <a:latin typeface="黑体" panose="02010609060101010101" pitchFamily="49" charset="-122"/>
              <a:ea typeface="黑体" panose="02010609060101010101" pitchFamily="49" charset="-122"/>
            </a:endParaRPr>
          </a:p>
        </p:txBody>
      </p:sp>
      <p:sp>
        <p:nvSpPr>
          <p:cNvPr id="5" name="文本框 4"/>
          <p:cNvSpPr txBox="1"/>
          <p:nvPr/>
        </p:nvSpPr>
        <p:spPr>
          <a:xfrm>
            <a:off x="7080570" y="12437886"/>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sym typeface="+mn-ea"/>
              </a:rPr>
              <a:t>移动端虚拟</a:t>
            </a:r>
            <a:r>
              <a:rPr lang="en-US" altLang="zh-CN" sz="2800" b="0" dirty="0">
                <a:latin typeface="黑体" panose="02010609060101010101" pitchFamily="49" charset="-122"/>
                <a:ea typeface="黑体" panose="02010609060101010101" pitchFamily="49" charset="-122"/>
                <a:sym typeface="+mn-ea"/>
              </a:rPr>
              <a:t>2</a:t>
            </a:r>
            <a:r>
              <a:rPr lang="en-US" altLang="zh-CN" sz="2800" b="0" dirty="0">
                <a:latin typeface="黑体" panose="02010609060101010101" pitchFamily="49" charset="-122"/>
                <a:ea typeface="黑体" panose="02010609060101010101" pitchFamily="49" charset="-122"/>
                <a:sym typeface="+mn-ea"/>
              </a:rPr>
              <a:t>D</a:t>
            </a:r>
            <a:r>
              <a:rPr lang="zh-CN" altLang="en-US" sz="2800" b="0" dirty="0">
                <a:latin typeface="黑体" panose="02010609060101010101" pitchFamily="49" charset="-122"/>
                <a:ea typeface="黑体" panose="02010609060101010101" pitchFamily="49" charset="-122"/>
                <a:sym typeface="+mn-ea"/>
              </a:rPr>
              <a:t>效果图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A2D5"/>
        </a:solidFill>
        <a:effectLst/>
      </p:bgPr>
    </p:bg>
    <p:spTree>
      <p:nvGrpSpPr>
        <p:cNvPr id="1" name=""/>
        <p:cNvGrpSpPr/>
        <p:nvPr/>
      </p:nvGrpSpPr>
      <p:grpSpPr>
        <a:xfrm>
          <a:off x="0" y="0"/>
          <a:ext cx="0" cy="0"/>
          <a:chOff x="0" y="0"/>
          <a:chExt cx="0" cy="0"/>
        </a:xfrm>
      </p:grpSpPr>
      <p:sp>
        <p:nvSpPr>
          <p:cNvPr id="156" name="封面样式"/>
          <p:cNvSpPr txBox="1"/>
          <p:nvPr/>
        </p:nvSpPr>
        <p:spPr>
          <a:xfrm>
            <a:off x="1226030" y="3199627"/>
            <a:ext cx="13492476" cy="2672526"/>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16700" dirty="0"/>
              <a:t>三</a:t>
            </a:r>
            <a:r>
              <a:rPr lang="en-US" altLang="zh-CN" sz="16700" dirty="0"/>
              <a:t>.</a:t>
            </a:r>
            <a:r>
              <a:rPr lang="zh-CN" altLang="en-US" sz="16700" dirty="0"/>
              <a:t>总结与展望</a:t>
            </a:r>
            <a:endParaRPr lang="zh-CN" altLang="en-US" sz="16700" dirty="0"/>
          </a:p>
        </p:txBody>
      </p:sp>
      <p:sp>
        <p:nvSpPr>
          <p:cNvPr id="157" name="Cover style"/>
          <p:cNvSpPr txBox="1"/>
          <p:nvPr/>
        </p:nvSpPr>
        <p:spPr>
          <a:xfrm>
            <a:off x="1226030" y="7111167"/>
            <a:ext cx="2482850" cy="3794760"/>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展望</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gn="l">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总结</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 name="线条"/>
          <p:cNvSpPr/>
          <p:nvPr/>
        </p:nvSpPr>
        <p:spPr>
          <a:xfrm>
            <a:off x="10171" y="6099341"/>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59"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1117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总结</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635"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
          <p:cNvSpPr txBox="1"/>
          <p:nvPr/>
        </p:nvSpPr>
        <p:spPr>
          <a:xfrm>
            <a:off x="4956560" y="4483735"/>
            <a:ext cx="13947140" cy="758063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a:lnSpc>
                <a:spcPct val="150000"/>
              </a:lnSpc>
            </a:pPr>
            <a:r>
              <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这段时间工作更多的是集中在自研面捕与第三方面捕在多端上的落地能力建设。</a:t>
            </a:r>
            <a:endPar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希望开发的技术架构不但能满足部门内长远的业务需求，并且在</a:t>
            </a:r>
            <a:r>
              <a:rPr lang="en-US" altLang="zh-CN" sz="36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设计</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上</a:t>
            </a:r>
            <a:r>
              <a:rPr lang="en-US" altLang="zh-CN" sz="36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高可用、高性能、可扩展性</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、可移植</a:t>
            </a:r>
            <a:r>
              <a:rPr lang="en-US" altLang="zh-CN" sz="36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等核心技术指标，支撑</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虚拟面捕</a:t>
            </a:r>
            <a:r>
              <a:rPr lang="en-US" altLang="zh-CN" sz="36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业务</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以及</a:t>
            </a:r>
            <a:r>
              <a:rPr lang="en-US" altLang="zh-CN" sz="360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驱动业务模式创新</a:t>
            </a:r>
            <a:r>
              <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a:t>
            </a:r>
            <a:endPar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业务支持方面，与产品保持持续的沟通，高效执行落地，在虚拟直播面捕领域创造业务价值。</a:t>
            </a:r>
            <a:endPar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a:p>
            <a:pPr>
              <a:lnSpc>
                <a:spcPct val="150000"/>
              </a:lnSpc>
            </a:pPr>
            <a:r>
              <a:rPr lang="en-US" altLang="zh-CN"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    </a:t>
            </a:r>
            <a:r>
              <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rPr>
              <a:t>感谢公司提供这样的平台，感谢虚拟生态技术部提供这样难得的锻炼机会，让我在虚拟直播与面捕领域取得的进步。</a:t>
            </a:r>
            <a:endParaRPr lang="zh-CN" altLang="en-US" sz="360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endParaRPr>
          </a:p>
        </p:txBody>
      </p:sp>
      <p:sp>
        <p:nvSpPr>
          <p:cNvPr id="636" name="重要标题"/>
          <p:cNvSpPr txBox="1"/>
          <p:nvPr/>
        </p:nvSpPr>
        <p:spPr>
          <a:xfrm>
            <a:off x="6376459" y="2602397"/>
            <a:ext cx="11107342" cy="1209040"/>
          </a:xfrm>
          <a:prstGeom prst="rect">
            <a:avLst/>
          </a:prstGeom>
          <a:ln w="12700">
            <a:miter lim="400000"/>
          </a:ln>
        </p:spPr>
        <p:txBody>
          <a:bodyPr lIns="50800" tIns="50800" rIns="50800" bIns="50800" anchor="ctr">
            <a:spAutoFit/>
          </a:bodyPr>
          <a:lstStyle>
            <a:lvl1pPr>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sz="7200">
                <a:latin typeface="宋体" panose="02010600030101010101" pitchFamily="2" charset="-122"/>
                <a:ea typeface="宋体" panose="02010600030101010101" pitchFamily="2" charset="-122"/>
              </a:rPr>
              <a:t>总结</a:t>
            </a:r>
            <a:endParaRPr lang="zh-CN" sz="7200">
              <a:latin typeface="宋体" panose="02010600030101010101" pitchFamily="2" charset="-122"/>
              <a:ea typeface="宋体" panose="02010600030101010101" pitchFamily="2"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1117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展望</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635"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
          <p:cNvSpPr txBox="1"/>
          <p:nvPr/>
        </p:nvSpPr>
        <p:spPr>
          <a:xfrm>
            <a:off x="5684520" y="4088765"/>
            <a:ext cx="11803380" cy="822706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algn="l">
              <a:lnSpc>
                <a:spcPct val="150000"/>
              </a:lnSpc>
            </a:pPr>
            <a:r>
              <a:rPr lang="zh-CN"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持续迭代基建技术，为业务更好的赋能</a:t>
            </a:r>
            <a:endParaRPr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457200" indent="-457200" algn="l">
              <a:lnSpc>
                <a:spcPct val="150000"/>
              </a:lnSpc>
              <a:buFont typeface="Arial" panose="020B0604020202020204" pitchFamily="34" charset="0"/>
              <a:buChar char="•"/>
            </a:pPr>
            <a:r>
              <a:rPr sz="360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自研面部算法</a:t>
            </a:r>
            <a:endParaRPr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从1</a:t>
            </a:r>
            <a:r>
              <a:rPr lang="en-US"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5</a:t>
            </a:r>
            <a:r>
              <a:rPr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个bs增加到52个bs，丰富虚拟人物表情</a:t>
            </a:r>
            <a:r>
              <a:rPr lang="zh-CN"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sz="3600" b="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从低延时</a:t>
            </a:r>
            <a:r>
              <a:rPr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r>
              <a:rPr lang="zh-CN"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稳定性</a:t>
            </a:r>
            <a:r>
              <a:rPr sz="3600" b="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的角度出发优化滤波器</a:t>
            </a:r>
            <a:r>
              <a:rPr lang="zh-CN" sz="36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sz="40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457200" indent="-457200" algn="l">
              <a:lnSpc>
                <a:spcPct val="150000"/>
              </a:lnSpc>
              <a:buFont typeface="Arial" panose="020B0604020202020204" pitchFamily="34" charset="0"/>
              <a:buChar char="•"/>
            </a:pPr>
            <a:r>
              <a:rPr sz="360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MLive下载</a:t>
            </a:r>
            <a:r>
              <a:rPr lang="zh-CN"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框架</a:t>
            </a:r>
            <a:endParaRPr lang="zh-CN"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914400" lvl="1" indent="-457200" algn="l">
              <a:lnSpc>
                <a:spcPct val="150000"/>
              </a:lnSpc>
              <a:buFont typeface="Arial" panose="020B0604020202020204" pitchFamily="34" charset="0"/>
              <a:buChar char="•"/>
            </a:pPr>
            <a:r>
              <a:rPr sz="40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 </a:t>
            </a:r>
            <a:r>
              <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扩展</a:t>
            </a:r>
            <a:r>
              <a:rPr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MLive</a:t>
            </a:r>
            <a:r>
              <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下载框架新功能，比如</a:t>
            </a:r>
            <a:r>
              <a:rPr sz="3200" b="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断点续传</a:t>
            </a:r>
            <a:r>
              <a:rPr sz="40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endParaRPr sz="40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457200" indent="-457200" algn="l">
              <a:lnSpc>
                <a:spcPct val="150000"/>
              </a:lnSpc>
              <a:buFont typeface="Arial" panose="020B0604020202020204" pitchFamily="34" charset="0"/>
              <a:buChar char="•"/>
            </a:pPr>
            <a:r>
              <a:rPr sz="360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自研</a:t>
            </a:r>
            <a:r>
              <a:rPr lang="zh-CN"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通用面捕数据协议</a:t>
            </a:r>
            <a:endParaRPr sz="360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sz="3200" b="0"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可以和美术商量，定义一套公司自己的命名规范和美术标准的bs协议</a:t>
            </a:r>
            <a:r>
              <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a:t>
            </a:r>
            <a:endPar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a:p>
            <a:pPr marL="914400" lvl="1" indent="-457200" algn="l">
              <a:lnSpc>
                <a:spcPct val="150000"/>
              </a:lnSpc>
              <a:buFont typeface="Arial" panose="020B0604020202020204" pitchFamily="34" charset="0"/>
              <a:buChar char="•"/>
            </a:pPr>
            <a:r>
              <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扩展更多</a:t>
            </a:r>
            <a:r>
              <a:rPr lang="en-US" alt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BS</a:t>
            </a:r>
            <a:r>
              <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rPr>
              <a:t>协议以及协议间的转换。</a:t>
            </a:r>
            <a:endParaRPr lang="zh-CN" sz="3200" b="0"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636" name="重要标题"/>
          <p:cNvSpPr txBox="1"/>
          <p:nvPr/>
        </p:nvSpPr>
        <p:spPr>
          <a:xfrm>
            <a:off x="6357409" y="2602397"/>
            <a:ext cx="11107342" cy="1209040"/>
          </a:xfrm>
          <a:prstGeom prst="rect">
            <a:avLst/>
          </a:prstGeom>
          <a:ln w="12700">
            <a:miter lim="400000"/>
          </a:ln>
        </p:spPr>
        <p:txBody>
          <a:bodyPr lIns="50800" tIns="50800" rIns="50800" bIns="50800" anchor="ctr">
            <a:spAutoFit/>
          </a:bodyPr>
          <a:lstStyle>
            <a:lvl1pPr>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sz="7200">
                <a:latin typeface="宋体" panose="02010600030101010101" pitchFamily="2" charset="-122"/>
                <a:ea typeface="宋体" panose="02010600030101010101" pitchFamily="2" charset="-122"/>
              </a:rPr>
              <a:t>展望</a:t>
            </a:r>
            <a:endParaRPr lang="zh-CN" sz="7200">
              <a:latin typeface="宋体" panose="02010600030101010101" pitchFamily="2" charset="-122"/>
              <a:ea typeface="宋体" panose="02010600030101010101" pitchFamily="2"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ADE5"/>
        </a:solidFill>
        <a:effectLst/>
      </p:bgPr>
    </p:bg>
    <p:spTree>
      <p:nvGrpSpPr>
        <p:cNvPr id="1" name=""/>
        <p:cNvGrpSpPr/>
        <p:nvPr/>
      </p:nvGrpSpPr>
      <p:grpSpPr>
        <a:xfrm>
          <a:off x="0" y="0"/>
          <a:ext cx="0" cy="0"/>
          <a:chOff x="0" y="0"/>
          <a:chExt cx="0" cy="0"/>
        </a:xfrm>
      </p:grpSpPr>
      <p:sp>
        <p:nvSpPr>
          <p:cNvPr id="423" name="图文混排"/>
          <p:cNvSpPr txBox="1"/>
          <p:nvPr/>
        </p:nvSpPr>
        <p:spPr>
          <a:xfrm>
            <a:off x="1226030" y="4685425"/>
            <a:ext cx="10261600" cy="3179445"/>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dirty="0"/>
              <a:t>附录地址</a:t>
            </a:r>
            <a:endParaRPr lang="zh-CN" dirty="0"/>
          </a:p>
        </p:txBody>
      </p:sp>
      <p:sp>
        <p:nvSpPr>
          <p:cNvPr id="424" name="Text &amp; Graphics"/>
          <p:cNvSpPr txBox="1"/>
          <p:nvPr/>
        </p:nvSpPr>
        <p:spPr>
          <a:xfrm>
            <a:off x="1495741" y="7977516"/>
            <a:ext cx="9235519" cy="1025922"/>
          </a:xfrm>
          <a:prstGeom prst="rect">
            <a:avLst/>
          </a:prstGeom>
          <a:ln w="12700">
            <a:miter lim="400000"/>
          </a:ln>
        </p:spPr>
        <p:txBody>
          <a:bodyPr wrap="squar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r>
              <a:rPr>
                <a:solidFill>
                  <a:srgbClr val="50C4EB"/>
                </a:solidFill>
              </a:rPr>
              <a:t>Text &amp; Graphics</a:t>
            </a:r>
            <a:endParaRPr>
              <a:solidFill>
                <a:srgbClr val="50C4EB"/>
              </a:solidFill>
            </a:endParaRPr>
          </a:p>
        </p:txBody>
      </p:sp>
      <p:sp>
        <p:nvSpPr>
          <p:cNvPr id="425" name="线条"/>
          <p:cNvSpPr/>
          <p:nvPr/>
        </p:nvSpPr>
        <p:spPr>
          <a:xfrm>
            <a:off x="10171" y="7800125"/>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426"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2133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附录</a:t>
            </a:r>
            <a:r>
              <a:rPr lang="zh-CN">
                <a:latin typeface="Times New Roman" panose="02020603050405020304" charset="0"/>
                <a:ea typeface="宋体" panose="02010600030101010101" pitchFamily="2" charset="-122"/>
              </a:rPr>
              <a:t>地址</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5" name="文本框 4"/>
          <p:cNvSpPr txBox="1"/>
          <p:nvPr/>
        </p:nvSpPr>
        <p:spPr>
          <a:xfrm>
            <a:off x="3355975" y="2725103"/>
            <a:ext cx="15612110" cy="61956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p>
            <a:pPr marR="0" algn="ctr" defTabSz="825500" rtl="0" fontAlgn="auto" latinLnBrk="0" hangingPunct="0">
              <a:lnSpc>
                <a:spcPct val="100000"/>
              </a:lnSpc>
              <a:spcBef>
                <a:spcPts val="0"/>
              </a:spcBef>
              <a:spcAft>
                <a:spcPts val="0"/>
              </a:spcAft>
              <a:buClrTx/>
              <a:buSzTx/>
            </a:pPr>
            <a:r>
              <a:rPr kumimoji="0" lang="en-US" altLang="zh-CN" sz="3000" b="1" i="0" u="none" strike="noStrike" cap="none" spc="0" normalizeH="0" baseline="0">
                <a:ln>
                  <a:noFill/>
                </a:ln>
                <a:solidFill>
                  <a:srgbClr val="000000"/>
                </a:solidFill>
                <a:effectLst/>
                <a:uFillTx/>
                <a:latin typeface="Helvetica Neue"/>
                <a:ea typeface="Helvetica Neue"/>
                <a:cs typeface="Helvetica Neue"/>
                <a:sym typeface="Helvetica Neue"/>
              </a:rPr>
              <a:t>  </a:t>
            </a:r>
            <a:r>
              <a:rPr kumimoji="0" lang="zh-CN" altLang="en-US" sz="9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Helvetica Neue"/>
                <a:sym typeface="Helvetica Neue"/>
              </a:rPr>
              <a:t>专利</a:t>
            </a:r>
            <a:endParaRPr kumimoji="0" lang="zh-CN" altLang="en-US" sz="44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Helvetica Neue"/>
              <a:sym typeface="Helvetica Neue"/>
            </a:endParaRPr>
          </a:p>
          <a:p>
            <a:pPr marL="457200" marR="0" indent="-457200" algn="ctr" defTabSz="8255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3000" b="1" i="0" u="none" strike="noStrike" cap="none" spc="0" normalizeH="0" baseline="0">
              <a:ln>
                <a:noFill/>
              </a:ln>
              <a:solidFill>
                <a:srgbClr val="000000"/>
              </a:solidFill>
              <a:effectLst/>
              <a:uFillTx/>
              <a:latin typeface="Helvetica Neue"/>
              <a:ea typeface="Helvetica Neue"/>
              <a:cs typeface="Helvetica Neue"/>
              <a:sym typeface="Helvetica Neue"/>
            </a:endParaRPr>
          </a:p>
          <a:p>
            <a:pPr marL="571500" marR="0" indent="-571500" algn="l" defTabSz="825500" rtl="0" fontAlgn="auto" latinLnBrk="0" hangingPunct="0">
              <a:lnSpc>
                <a:spcPct val="150000"/>
              </a:lnSpc>
              <a:spcBef>
                <a:spcPts val="0"/>
              </a:spcBef>
              <a:spcAft>
                <a:spcPts val="0"/>
              </a:spcAft>
              <a:buClrTx/>
              <a:buSzTx/>
              <a:buFont typeface="Arial" panose="020B0604020202020204" pitchFamily="34" charset="0"/>
              <a:buChar char="•"/>
            </a:pPr>
            <a:r>
              <a:rPr kumimoji="0" lang="en-US" altLang="zh-CN"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rPr>
              <a:t>2022/07/14</a:t>
            </a:r>
            <a:r>
              <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rPr>
              <a:t>，技术</a:t>
            </a:r>
            <a:r>
              <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rPr>
              <a:t>专利，《基于Mediapipe引擎面部捕捉特征点归纳算法》</a:t>
            </a:r>
            <a:endPar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endParaRPr>
          </a:p>
          <a:p>
            <a:pPr marR="0" algn="l" defTabSz="825500" rtl="0" fontAlgn="auto" latinLnBrk="0" hangingPunct="0">
              <a:lnSpc>
                <a:spcPct val="150000"/>
              </a:lnSpc>
              <a:spcBef>
                <a:spcPts val="0"/>
              </a:spcBef>
              <a:spcAft>
                <a:spcPts val="0"/>
              </a:spcAft>
              <a:buClrTx/>
              <a:buSzTx/>
              <a:buFont typeface="Arial" panose="020B0604020202020204" pitchFamily="34" charset="0"/>
            </a:pPr>
            <a:endParaRPr kumimoji="0" lang="en-US" altLang="zh-CN"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endParaRPr>
          </a:p>
          <a:p>
            <a:pPr marL="571500" marR="0" indent="-571500" algn="l" defTabSz="825500" rtl="0" fontAlgn="auto" latinLnBrk="0" hangingPunct="0">
              <a:lnSpc>
                <a:spcPct val="150000"/>
              </a:lnSpc>
              <a:spcBef>
                <a:spcPts val="0"/>
              </a:spcBef>
              <a:spcAft>
                <a:spcPts val="0"/>
              </a:spcAft>
              <a:buClrTx/>
              <a:buSzTx/>
              <a:buFont typeface="Arial" panose="020B0604020202020204" pitchFamily="34" charset="0"/>
              <a:buChar char="•"/>
            </a:pPr>
            <a:r>
              <a:rPr lang="en-US" altLang="zh-CN" sz="3600">
                <a:latin typeface="宋体" panose="02010600030101010101" pitchFamily="2" charset="-122"/>
                <a:ea typeface="宋体" panose="02010600030101010101" pitchFamily="2" charset="-122"/>
                <a:cs typeface="宋体" panose="02010600030101010101" pitchFamily="2" charset="-122"/>
                <a:sym typeface="Helvetica Neue"/>
              </a:rPr>
              <a:t>2022/07/14</a:t>
            </a:r>
            <a:r>
              <a:rPr lang="zh-CN" altLang="en-US" sz="3600">
                <a:latin typeface="宋体" panose="02010600030101010101" pitchFamily="2" charset="-122"/>
                <a:ea typeface="宋体" panose="02010600030101010101" pitchFamily="2" charset="-122"/>
                <a:cs typeface="宋体" panose="02010600030101010101" pitchFamily="2" charset="-122"/>
                <a:sym typeface="Helvetica Neue"/>
              </a:rPr>
              <a:t>，技术</a:t>
            </a:r>
            <a:r>
              <a:rPr lang="zh-CN" altLang="en-US" sz="3600">
                <a:latin typeface="宋体" panose="02010600030101010101" pitchFamily="2" charset="-122"/>
                <a:ea typeface="宋体" panose="02010600030101010101" pitchFamily="2" charset="-122"/>
                <a:cs typeface="宋体" panose="02010600030101010101" pitchFamily="2" charset="-122"/>
                <a:sym typeface="Helvetica Neue"/>
              </a:rPr>
              <a:t>专利，《</a:t>
            </a:r>
            <a:r>
              <a:rPr kumimoji="0" lang="en-US" altLang="zh-CN"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rPr>
              <a:t>Mlive</a:t>
            </a:r>
            <a:r>
              <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rPr>
              <a:t>下载框架》</a:t>
            </a:r>
            <a:endPar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endParaRPr>
          </a:p>
          <a:p>
            <a:pPr marL="571500" marR="0" indent="-571500" algn="l" defTabSz="825500" rtl="0" fontAlgn="auto" latinLnBrk="0" hangingPunct="0">
              <a:lnSpc>
                <a:spcPct val="150000"/>
              </a:lnSpc>
              <a:spcBef>
                <a:spcPts val="0"/>
              </a:spcBef>
              <a:spcAft>
                <a:spcPts val="0"/>
              </a:spcAft>
              <a:buClrTx/>
              <a:buSzTx/>
              <a:buFont typeface="Arial" panose="020B0604020202020204" pitchFamily="34" charset="0"/>
              <a:buChar char="•"/>
            </a:pPr>
            <a:endPar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endParaRPr>
          </a:p>
          <a:p>
            <a:pPr marL="571500" marR="0" indent="-571500" algn="l" defTabSz="825500" rtl="0" fontAlgn="auto" latinLnBrk="0" hangingPunct="0">
              <a:lnSpc>
                <a:spcPct val="150000"/>
              </a:lnSpc>
              <a:spcBef>
                <a:spcPts val="0"/>
              </a:spcBef>
              <a:spcAft>
                <a:spcPts val="0"/>
              </a:spcAft>
              <a:buClrTx/>
              <a:buSzTx/>
              <a:buFont typeface="Arial" panose="020B0604020202020204" pitchFamily="34" charset="0"/>
              <a:buChar char="•"/>
            </a:pPr>
            <a:r>
              <a:rPr lang="en-US" altLang="zh-CN" sz="3600">
                <a:latin typeface="宋体" panose="02010600030101010101" pitchFamily="2" charset="-122"/>
                <a:ea typeface="宋体" panose="02010600030101010101" pitchFamily="2" charset="-122"/>
                <a:cs typeface="宋体" panose="02010600030101010101" pitchFamily="2" charset="-122"/>
                <a:sym typeface="Helvetica Neue"/>
              </a:rPr>
              <a:t>2022/07/14</a:t>
            </a:r>
            <a:r>
              <a:rPr lang="zh-CN" altLang="en-US" sz="3600">
                <a:latin typeface="宋体" panose="02010600030101010101" pitchFamily="2" charset="-122"/>
                <a:ea typeface="宋体" panose="02010600030101010101" pitchFamily="2" charset="-122"/>
                <a:cs typeface="宋体" panose="02010600030101010101" pitchFamily="2" charset="-122"/>
                <a:sym typeface="Helvetica Neue"/>
              </a:rPr>
              <a:t>，技术</a:t>
            </a:r>
            <a:r>
              <a:rPr lang="zh-CN" altLang="en-US" sz="3600">
                <a:latin typeface="宋体" panose="02010600030101010101" pitchFamily="2" charset="-122"/>
                <a:ea typeface="宋体" panose="02010600030101010101" pitchFamily="2" charset="-122"/>
                <a:cs typeface="宋体" panose="02010600030101010101" pitchFamily="2" charset="-122"/>
                <a:sym typeface="Helvetica Neue"/>
              </a:rPr>
              <a:t>专利，《</a:t>
            </a:r>
            <a:r>
              <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rPr>
              <a:t>CompatibleFaceBlendShape面捕数据结构》</a:t>
            </a:r>
            <a:endParaRPr kumimoji="0" lang="zh-CN" altLang="en-US" sz="3600" b="1"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Neue"/>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7" name="成组"/>
          <p:cNvGrpSpPr/>
          <p:nvPr/>
        </p:nvGrpSpPr>
        <p:grpSpPr>
          <a:xfrm>
            <a:off x="0" y="0"/>
            <a:ext cx="24384001" cy="1651001"/>
            <a:chOff x="0" y="0"/>
            <a:chExt cx="24384000" cy="1651000"/>
          </a:xfrm>
        </p:grpSpPr>
        <p:sp>
          <p:nvSpPr>
            <p:cNvPr id="625"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sp>
          <p:nvSpPr>
            <p:cNvPr id="626"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endParaRPr sz="3000"/>
            </a:p>
          </p:txBody>
        </p:sp>
      </p:grpSp>
      <p:grpSp>
        <p:nvGrpSpPr>
          <p:cNvPr id="630" name="成组"/>
          <p:cNvGrpSpPr/>
          <p:nvPr/>
        </p:nvGrpSpPr>
        <p:grpSpPr>
          <a:xfrm>
            <a:off x="10171" y="13650456"/>
            <a:ext cx="24363658" cy="71462"/>
            <a:chOff x="0" y="-9210"/>
            <a:chExt cx="24363657" cy="71460"/>
          </a:xfrm>
        </p:grpSpPr>
        <p:sp>
          <p:nvSpPr>
            <p:cNvPr id="628"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629"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grpSp>
      <p:pic>
        <p:nvPicPr>
          <p:cNvPr id="631"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632" name="章节标题"/>
          <p:cNvSpPr txBox="1"/>
          <p:nvPr/>
        </p:nvSpPr>
        <p:spPr>
          <a:xfrm>
            <a:off x="3846867" y="373962"/>
            <a:ext cx="2133600" cy="71691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atin typeface="Times New Roman" panose="02020603050405020304" charset="0"/>
                <a:ea typeface="宋体" panose="02010600030101010101" pitchFamily="2" charset="-122"/>
              </a:rPr>
              <a:t>附录地址</a:t>
            </a:r>
            <a:endParaRPr lang="zh-CN">
              <a:latin typeface="Times New Roman" panose="02020603050405020304" charset="0"/>
              <a:ea typeface="宋体" panose="02010600030101010101" pitchFamily="2" charset="-122"/>
            </a:endParaRPr>
          </a:p>
        </p:txBody>
      </p:sp>
      <p:pic>
        <p:nvPicPr>
          <p:cNvPr id="634"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2" name="文本框 1"/>
          <p:cNvSpPr txBox="1"/>
          <p:nvPr/>
        </p:nvSpPr>
        <p:spPr>
          <a:xfrm>
            <a:off x="1280795" y="2186720"/>
            <a:ext cx="19463662" cy="40113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文档地址：</a:t>
            </a:r>
            <a:endParaRPr kumimoji="0" lang="zh-CN" altLang="en-US" sz="44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Mediapipe面部数据文档：</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3" action="ppaction://hlinkfile"/>
              </a:rPr>
              <a:t>https://info.bilibili.co/pages/viewpage.action?pageId=404836611</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MLive资源下载框架缓存文档：</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4" action="ppaction://hlinkfile"/>
              </a:rPr>
              <a:t>https://info.bilibili.co/pages/viewpage.action?pageId=424320884</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不规范模型坐标轴的头部坐标轴自动矫正解决方案：</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5" action="ppaction://hlinkfile"/>
              </a:rPr>
              <a:t>https://info.bilibili.co/pages/viewpage.action?pageId=514170742</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UnityWebRequest中有关timeout的坑：</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6" action="ppaction://hlinkfile"/>
              </a:rPr>
              <a:t>https://info.bilibili.co/pages/viewpage.action?pageId=456797183</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BS推导特殊表情文档：</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7" action="ppaction://hlinkfile"/>
              </a:rPr>
              <a:t>https://info.bilibili.co/pages/viewpage.action?pageId=512712762</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CaptureFramework 架构说明：</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8" action="ppaction://hlinkfile"/>
              </a:rPr>
              <a:t>https://info.bilibili.co/pages/viewpage.action?pageId=412613227</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ModelDriverFramework 架构说明：</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9" action="ppaction://hlinkfile"/>
              </a:rPr>
              <a:t>https://info.bilibili.co/pages/viewpage.action?pageId=541953732</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p:txBody>
      </p:sp>
      <p:sp>
        <p:nvSpPr>
          <p:cNvPr id="4" name="文本框 3"/>
          <p:cNvSpPr txBox="1"/>
          <p:nvPr/>
        </p:nvSpPr>
        <p:spPr>
          <a:xfrm>
            <a:off x="1280795" y="6602017"/>
            <a:ext cx="14491146" cy="63196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4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项目地址：</a:t>
            </a:r>
            <a:endParaRPr kumimoji="0" lang="zh-CN" altLang="en-US" sz="44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模型驱动</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0" action="ppaction://hlinkfile"/>
              </a:rPr>
              <a:t>https://git.bilibili.co/live-unity/upm/capture-model-driver</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1" action="ppaction://hlinkfile"/>
              </a:rPr>
              <a:t>https://git.bilibili.co/live-unity/upm/capture-model-driver/model_driver_framework</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2" action="ppaction://hlinkfile"/>
              </a:rPr>
              <a:t>https://git.bilibili.co/live-unity/upm/capture-model-driver/xk_model_driver</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3" action="ppaction://hlinkfile"/>
              </a:rPr>
              <a:t>https://git.bilibili.co/live-unity/upm/capture-model-driver/vrm_model_driver</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hlinkClick r:id="rId14" action="ppaction://hlinkfile"/>
              </a:rPr>
              <a:t>https://git.bilibili.co/live-unity/upm/capture-model-driver/live2d_model_driver</a:t>
            </a:r>
            <a:endParaRPr lang="zh-CN" altLang="en-US"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面捕引擎框架</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5" action="ppaction://hlinkfile"/>
              </a:rPr>
              <a:t>https://git.bilibili.co/live-unity/upm/capture_framework</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MediapipeAdaptor</a:t>
            </a: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 </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6" action="ppaction://hlinkfile"/>
              </a:rPr>
              <a:t>https://git.bilibili.co/live-unity/upm/native_mediapipe_adaptor</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ARKitAdaptor</a:t>
            </a: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 </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7" action="ppaction://hlinkfile"/>
              </a:rPr>
              <a:t>https://git.bilibili.co/live-unity/upm/native_arkit_adaptor</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PC</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端虚拟</a:t>
            </a: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3D</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a:t>
            </a: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 </a:t>
            </a:r>
            <a:r>
              <a:rPr lang="en-US" altLang="zh-CN" b="0"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8" action="ppaction://hlinkfile"/>
              </a:rPr>
              <a:t>https://git.bilibili.co/live-unity/galaxy_studio</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PC</a:t>
            </a:r>
            <a:r>
              <a:rPr lang="zh-CN" altLang="en-US"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端</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Zstar</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a:t>
            </a: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 </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gitlab</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19" action="ppaction://hlinkfile"/>
              </a:rPr>
              <a:t>https://git.bilibili.co/live-unity/zstar_studio</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移动</a:t>
            </a:r>
            <a:r>
              <a:rPr lang="zh-CN" altLang="en-US" b="0"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Helvetica Neue"/>
              </a:rPr>
              <a:t>端</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虚拟</a:t>
            </a:r>
            <a:r>
              <a:rPr kumimoji="0" lang="en-US" altLang="zh-CN"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2D,3D</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a:t>
            </a:r>
            <a:r>
              <a:rPr kumimoji="0" lang="en-US" altLang="zh-CN" sz="3000" b="0" i="0" u="none" strike="noStrike" cap="none" spc="0" normalizeH="0" baseline="0" dirty="0" err="1">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Zstar</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rPr>
              <a:t>项目：</a:t>
            </a:r>
            <a:r>
              <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hlinkClick r:id="rId20" action="ppaction://hlinkfile"/>
              </a:rPr>
              <a:t>https://git.bilibili.co/live-unity/bililive-unity</a:t>
            </a:r>
            <a:endParaRPr kumimoji="0" lang="zh-CN" altLang="en-US" sz="3000" b="0" i="0" u="none" strike="noStrike" cap="none" spc="0" normalizeH="0" baseline="0" dirty="0">
              <a:ln>
                <a:noFill/>
              </a:ln>
              <a:solidFill>
                <a:schemeClr val="tx1">
                  <a:lumMod val="85000"/>
                  <a:lumOff val="15000"/>
                </a:schemeClr>
              </a:solidFill>
              <a:effectLst/>
              <a:uFillTx/>
              <a:latin typeface="Times New Roman" panose="02020603050405020304" charset="0"/>
              <a:ea typeface="宋体" panose="02010600030101010101" pitchFamily="2" charset="-122"/>
              <a:cs typeface="Times New Roman" panose="02020603050405020304" charset="0"/>
              <a:sym typeface="Helvetica Neue"/>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A2D5"/>
        </a:solidFill>
        <a:effectLst/>
      </p:bgPr>
    </p:bg>
    <p:spTree>
      <p:nvGrpSpPr>
        <p:cNvPr id="1" name=""/>
        <p:cNvGrpSpPr/>
        <p:nvPr/>
      </p:nvGrpSpPr>
      <p:grpSpPr>
        <a:xfrm>
          <a:off x="0" y="0"/>
          <a:ext cx="0" cy="0"/>
          <a:chOff x="0" y="0"/>
          <a:chExt cx="0" cy="0"/>
        </a:xfrm>
      </p:grpSpPr>
      <p:sp>
        <p:nvSpPr>
          <p:cNvPr id="156" name="封面样式"/>
          <p:cNvSpPr txBox="1"/>
          <p:nvPr/>
        </p:nvSpPr>
        <p:spPr>
          <a:xfrm>
            <a:off x="1226030" y="3199627"/>
            <a:ext cx="22058924" cy="2672526"/>
          </a:xfrm>
          <a:prstGeom prst="rect">
            <a:avLst/>
          </a:prstGeom>
          <a:ln w="12700">
            <a:miter lim="400000"/>
          </a:ln>
        </p:spPr>
        <p:txBody>
          <a:bodyPr wrap="non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16700" dirty="0"/>
              <a:t>一</a:t>
            </a:r>
            <a:r>
              <a:rPr lang="en-US" altLang="zh-CN" sz="16700" dirty="0"/>
              <a:t>.</a:t>
            </a:r>
            <a:r>
              <a:rPr lang="zh-CN" altLang="en-US" sz="16700" dirty="0"/>
              <a:t>基础算法建设与开发</a:t>
            </a:r>
            <a:endParaRPr sz="16700" dirty="0"/>
          </a:p>
        </p:txBody>
      </p:sp>
      <p:sp>
        <p:nvSpPr>
          <p:cNvPr id="157" name="Cover style"/>
          <p:cNvSpPr txBox="1"/>
          <p:nvPr/>
        </p:nvSpPr>
        <p:spPr>
          <a:xfrm>
            <a:off x="1226030" y="6187877"/>
            <a:ext cx="7054850" cy="5641340"/>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pPr marL="857250" indent="-857250">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表情算法</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en-US" altLang="zh-CN" dirty="0" err="1">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57250" indent="-857250">
              <a:lnSpc>
                <a:spcPct val="200000"/>
              </a:lnSpc>
              <a:buFont typeface="Arial" panose="020B0604020202020204" pitchFamily="34" charset="0"/>
              <a:buChar char="•"/>
              <a:defRPr b="1">
                <a:latin typeface="Arial" panose="020B0604020202020204"/>
                <a:ea typeface="Arial" panose="020B0604020202020204"/>
                <a:cs typeface="Arial" panose="020B0604020202020204"/>
                <a:sym typeface="Arial" panose="020B0604020202020204"/>
              </a:defRPr>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通用面捕数据协议</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 name="线条"/>
          <p:cNvSpPr/>
          <p:nvPr/>
        </p:nvSpPr>
        <p:spPr>
          <a:xfrm>
            <a:off x="10171" y="6099341"/>
            <a:ext cx="11611668" cy="1"/>
          </a:xfrm>
          <a:prstGeom prst="line">
            <a:avLst/>
          </a:prstGeom>
          <a:ln w="50800">
            <a:solidFill>
              <a:srgbClr val="FFFFFF">
                <a:alpha val="30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59" name="图像" descr="图像"/>
          <p:cNvPicPr>
            <a:picLocks noChangeAspect="1"/>
          </p:cNvPicPr>
          <p:nvPr/>
        </p:nvPicPr>
        <p:blipFill>
          <a:blip r:embed="rId1">
            <a:alphaModFix amt="8138"/>
          </a:blip>
          <a:stretch>
            <a:fillRect/>
          </a:stretch>
        </p:blipFill>
        <p:spPr>
          <a:xfrm>
            <a:off x="13365015" y="420136"/>
            <a:ext cx="13111041" cy="12527604"/>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56305"/>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sz="2800" dirty="0">
                <a:solidFill>
                  <a:schemeClr val="tx1">
                    <a:lumMod val="65000"/>
                    <a:lumOff val="35000"/>
                  </a:schemeClr>
                </a:solidFill>
              </a:rPr>
              <a:t>目录</a:t>
            </a:r>
            <a:endParaRPr lang="en-US" altLang="zh-CN" sz="2800" dirty="0">
              <a:solidFill>
                <a:schemeClr val="tx1">
                  <a:lumMod val="65000"/>
                  <a:lumOff val="3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527240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ltLang="en-US"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因为公司要做</a:t>
            </a:r>
            <a:r>
              <a:rPr lang="en-US" altLang="zh-CN"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3D</a:t>
            </a:r>
            <a:r>
              <a:rPr lang="zh-CN" altLang="en-US" sz="280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虚拟人直播，虚拟直播最重要的模块是面捕。而开源的面捕引擎中，</a:t>
            </a:r>
            <a:r>
              <a:rPr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MediaPipe是跨平台的，可以运行在多种操作系统，工作站和服务器上，并支持移动端GPU加速</a:t>
            </a:r>
            <a:r>
              <a:rPr lang="zh-CN"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的面捕引擎方案。</a:t>
            </a:r>
            <a:endParaRPr lang="en-US" altLang="zh-CN" sz="280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面捕流程分三部分：</a:t>
            </a:r>
            <a:endPar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en-US" altLang="zh-CN"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1.</a:t>
            </a:r>
            <a:r>
              <a:rPr lang="en-US" altLang="zh-CN" sz="2800"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Mediapipe</a:t>
            </a:r>
            <a:r>
              <a:rPr lang="zh-CN" altLang="en-US" sz="2800" b="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引擎处理部分</a:t>
            </a:r>
            <a:endPar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en-US" altLang="zh-CN"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2.</a:t>
            </a: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面捕</a:t>
            </a: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解算器部分</a:t>
            </a:r>
            <a:endPar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endParaRPr>
          </a:p>
          <a:p>
            <a:pPr algn="just">
              <a:lnSpc>
                <a:spcPct val="150000"/>
              </a:lnSpc>
              <a:defRPr sz="1600" b="1">
                <a:solidFill>
                  <a:srgbClr val="333F50"/>
                </a:solidFill>
                <a:latin typeface="汉仪晓波花月圆W"/>
                <a:ea typeface="汉仪晓波花月圆W"/>
                <a:cs typeface="汉仪晓波花月圆W"/>
                <a:sym typeface="汉仪晓波花月圆W"/>
              </a:defRPr>
            </a:pPr>
            <a:r>
              <a:rPr lang="en-US" altLang="zh-CN"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3.</a:t>
            </a:r>
            <a:r>
              <a:rPr lang="zh-CN" altLang="en-US" sz="2800" b="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rPr>
              <a:t>模型驱动部分</a:t>
            </a:r>
            <a:endParaRPr lang="zh-CN" altLang="en-US" sz="2800" b="0" dirty="0">
              <a:solidFill>
                <a:schemeClr val="tx1">
                  <a:lumMod val="85000"/>
                  <a:lumOff val="15000"/>
                </a:schemeClr>
              </a:solidFill>
              <a:effectLst/>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3116559" y="4845140"/>
            <a:ext cx="3077766"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背景介绍</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359620" cy="779701"/>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sz="4400" dirty="0"/>
              <a:t>表情算法</a:t>
            </a:r>
            <a:endParaRPr lang="zh-CN" altLang="en-US" sz="4400"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背景介绍</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sp>
        <p:nvSpPr>
          <p:cNvPr id="3" name="封面样式"/>
          <p:cNvSpPr txBox="1"/>
          <p:nvPr/>
        </p:nvSpPr>
        <p:spPr>
          <a:xfrm>
            <a:off x="3304331" y="2232591"/>
            <a:ext cx="17775700" cy="1595309"/>
          </a:xfrm>
          <a:prstGeom prst="rect">
            <a:avLst/>
          </a:prstGeom>
          <a:ln w="12700">
            <a:miter lim="400000"/>
          </a:ln>
        </p:spPr>
        <p:txBody>
          <a:bodyPr wrap="square" lIns="50800" tIns="50800" rIns="50800" bIns="50800" anchor="ctr">
            <a:spAutoFit/>
          </a:bodyP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lang="zh-CN" altLang="en-US" sz="9600" dirty="0">
                <a:solidFill>
                  <a:schemeClr val="tx1">
                    <a:lumMod val="95000"/>
                    <a:lumOff val="5000"/>
                  </a:schemeClr>
                </a:solidFill>
              </a:rPr>
              <a:t>一</a:t>
            </a:r>
            <a:r>
              <a:rPr lang="en-US" altLang="zh-CN" sz="9600" dirty="0">
                <a:solidFill>
                  <a:schemeClr val="tx1">
                    <a:lumMod val="95000"/>
                    <a:lumOff val="5000"/>
                  </a:schemeClr>
                </a:solidFill>
              </a:rPr>
              <a:t>. </a:t>
            </a:r>
            <a:r>
              <a:rPr lang="zh-CN" altLang="en-US" sz="9600" dirty="0">
                <a:solidFill>
                  <a:schemeClr val="tx1">
                    <a:lumMod val="95000"/>
                    <a:lumOff val="5000"/>
                  </a:schemeClr>
                </a:solidFill>
              </a:rPr>
              <a:t>表情算法</a:t>
            </a:r>
            <a:endParaRPr lang="zh-CN" altLang="en-US" sz="9600" dirty="0">
              <a:solidFill>
                <a:schemeClr val="tx1">
                  <a:lumMod val="95000"/>
                  <a:lumOff val="5000"/>
                </a:schemeClr>
              </a:solidFill>
            </a:endParaRPr>
          </a:p>
        </p:txBody>
      </p:sp>
      <p:pic>
        <p:nvPicPr>
          <p:cNvPr id="107" name="图片 106"/>
          <p:cNvPicPr/>
          <p:nvPr/>
        </p:nvPicPr>
        <p:blipFill>
          <a:blip r:embed="rId3"/>
          <a:stretch>
            <a:fillRect/>
          </a:stretch>
        </p:blipFill>
        <p:spPr>
          <a:xfrm>
            <a:off x="3692375" y="5155016"/>
            <a:ext cx="8572500" cy="5715000"/>
          </a:xfrm>
          <a:prstGeom prst="rect">
            <a:avLst/>
          </a:prstGeom>
          <a:noFill/>
          <a:ln w="9525">
            <a:noFill/>
          </a:ln>
        </p:spPr>
      </p:pic>
      <p:sp>
        <p:nvSpPr>
          <p:cNvPr id="2" name="文本框 1"/>
          <p:cNvSpPr txBox="1"/>
          <p:nvPr/>
        </p:nvSpPr>
        <p:spPr>
          <a:xfrm>
            <a:off x="4584703" y="1101670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Mediapipe</a:t>
            </a:r>
            <a:r>
              <a:rPr lang="zh-CN" altLang="en-US" sz="2800" b="0" dirty="0">
                <a:latin typeface="黑体" panose="02010609060101010101" pitchFamily="49" charset="-122"/>
                <a:ea typeface="黑体" panose="02010609060101010101" pitchFamily="49" charset="-122"/>
              </a:rPr>
              <a:t>特征点位</a:t>
            </a:r>
            <a:r>
              <a:rPr lang="zh-CN" altLang="en-US" sz="2800" b="0" dirty="0">
                <a:latin typeface="黑体" panose="02010609060101010101" pitchFamily="49" charset="-122"/>
                <a:ea typeface="黑体" panose="02010609060101010101" pitchFamily="49" charset="-122"/>
              </a:rPr>
              <a:t>图</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图片 6"/>
          <p:cNvPicPr>
            <a:picLocks noChangeAspect="1"/>
          </p:cNvPicPr>
          <p:nvPr>
            <p:custDataLst>
              <p:tags r:id="rId1"/>
            </p:custDataLst>
          </p:nvPr>
        </p:nvPicPr>
        <p:blipFill>
          <a:blip r:embed="rId2"/>
          <a:stretch>
            <a:fillRect/>
          </a:stretch>
        </p:blipFill>
        <p:spPr>
          <a:xfrm>
            <a:off x="4836159" y="2024963"/>
            <a:ext cx="14925041" cy="9960245"/>
          </a:xfrm>
          <a:prstGeom prst="rect">
            <a:avLst/>
          </a:prstGeom>
          <a:ln w="12700">
            <a:miter lim="400000"/>
            <a:headEnd/>
            <a:tailEnd/>
          </a:ln>
        </p:spPr>
      </p:pic>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a:t>
            </a:r>
            <a:r>
              <a:rPr lang="zh-CN" altLang="en-US"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2564984" y="12253231"/>
            <a:ext cx="8897881" cy="640688"/>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3">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1117600" cy="408940"/>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pPr algn="l"/>
            <a:r>
              <a:rPr lang="zh-CN" altLang="en-US" dirty="0">
                <a:sym typeface="+mn-ea"/>
              </a:rPr>
              <a:t>主要工作</a:t>
            </a:r>
            <a:endParaRPr dirty="0"/>
          </a:p>
        </p:txBody>
      </p:sp>
      <p:pic>
        <p:nvPicPr>
          <p:cNvPr id="421" name="图像" descr="图像"/>
          <p:cNvPicPr>
            <a:picLocks noChangeAspect="1"/>
          </p:cNvPicPr>
          <p:nvPr/>
        </p:nvPicPr>
        <p:blipFill>
          <a:blip r:embed="rId4"/>
          <a:stretch>
            <a:fillRect/>
          </a:stretch>
        </p:blipFill>
        <p:spPr>
          <a:xfrm>
            <a:off x="643511" y="495459"/>
            <a:ext cx="1481343" cy="660082"/>
          </a:xfrm>
          <a:prstGeom prst="rect">
            <a:avLst/>
          </a:prstGeom>
          <a:ln w="12700">
            <a:miter lim="400000"/>
            <a:headEnd/>
            <a:tailEnd/>
          </a:ln>
        </p:spPr>
      </p:pic>
      <p:sp>
        <p:nvSpPr>
          <p:cNvPr id="4"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1614933" y="9302320"/>
            <a:ext cx="8146267"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自研</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解</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算器，填补了中间的空白，</a:t>
            </a:r>
            <a:r>
              <a:rPr 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把</a:t>
            </a:r>
            <a:r>
              <a:rPr lang="en-US" altLang="zh-CN" dirty="0" err="1">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输出的</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478</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点位数据与模型驱动连接起来。</a:t>
            </a:r>
            <a:endPar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面捕解算器涵括了面捕归纳模块，滤波模块，采用</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特征点为作为数据驱动，通过归纳算法，包括了卡尔曼</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滤波</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，低通滤波等算法对特征点进行</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处理，</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最终输出的是稳定的虚拟模型所能驱动的</a:t>
            </a:r>
            <a:r>
              <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BS</a:t>
            </a:r>
            <a:r>
              <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数据。</a:t>
            </a:r>
            <a:endParaRPr lang="zh-CN" altLang="en-US"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5" name="重要标题"/>
          <p:cNvSpPr txBox="1"/>
          <p:nvPr/>
        </p:nvSpPr>
        <p:spPr>
          <a:xfrm>
            <a:off x="11782664" y="8068050"/>
            <a:ext cx="3077766" cy="995144"/>
          </a:xfrm>
          <a:prstGeom prst="rect">
            <a:avLst/>
          </a:prstGeom>
          <a:ln w="12700">
            <a:miter lim="400000"/>
          </a:ln>
        </p:spPr>
        <p:txBody>
          <a:bodyPr wrap="squar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主要工作</a:t>
            </a:r>
            <a:endParaRPr dirty="0"/>
          </a:p>
        </p:txBody>
      </p:sp>
      <p:sp>
        <p:nvSpPr>
          <p:cNvPr id="2" name="文本框 1"/>
          <p:cNvSpPr txBox="1"/>
          <p:nvPr/>
        </p:nvSpPr>
        <p:spPr>
          <a:xfrm>
            <a:off x="3845563" y="12556323"/>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面捕流程</a:t>
            </a:r>
            <a:r>
              <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rPr>
              <a:t>图</a:t>
            </a:r>
            <a:endParaRPr kumimoji="0" lang="zh-CN" altLang="en-US" sz="2800" b="0" i="0" u="none" strike="noStrike" cap="none" spc="0" normalizeH="0" baseline="0" dirty="0">
              <a:ln>
                <a:noFill/>
              </a:ln>
              <a:solidFill>
                <a:srgbClr val="000000"/>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10197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lang="zh-CN">
                <a:solidFill>
                  <a:schemeClr val="tx1">
                    <a:lumMod val="85000"/>
                    <a:lumOff val="15000"/>
                  </a:schemeClr>
                </a:solidFill>
                <a:latin typeface="宋体" panose="02010600030101010101" pitchFamily="2" charset="-122"/>
                <a:ea typeface="宋体" panose="02010600030101010101" pitchFamily="2" charset="-122"/>
                <a:cs typeface="汉仪晓波花月圆W"/>
                <a:sym typeface="汉仪晓波花月圆W"/>
              </a:rPr>
              <a:t>遇到的问题：</a:t>
            </a:r>
            <a:r>
              <a:rPr>
                <a:solidFill>
                  <a:schemeClr val="tx1">
                    <a:lumMod val="85000"/>
                    <a:lumOff val="15000"/>
                  </a:schemeClr>
                </a:solidFill>
                <a:latin typeface="宋体" panose="02010600030101010101" pitchFamily="2" charset="-122"/>
                <a:ea typeface="宋体" panose="02010600030101010101" pitchFamily="2" charset="-122"/>
                <a:cs typeface="汉仪晓波花月圆W"/>
                <a:sym typeface="汉仪晓波花月圆W"/>
              </a:rPr>
              <a:t>模型的头部旋转坐标根据模型父节点的旋转来确定，所以计算得到的头部旋转的值不能直接应用到模型的头部</a:t>
            </a:r>
            <a:endParaRPr>
              <a:solidFill>
                <a:schemeClr val="tx1">
                  <a:lumMod val="85000"/>
                  <a:lumOff val="15000"/>
                </a:schemeClr>
              </a:solidFill>
              <a:latin typeface="宋体" panose="02010600030101010101" pitchFamily="2" charset="-122"/>
              <a:ea typeface="宋体" panose="02010600030101010101" pitchFamily="2" charset="-122"/>
              <a:cs typeface="汉仪晓波花月圆W"/>
              <a:sym typeface="汉仪晓波花月圆W"/>
            </a:endParaRPr>
          </a:p>
          <a:p>
            <a:pPr indent="457200">
              <a:lnSpc>
                <a:spcPct val="150000"/>
              </a:lnSpc>
            </a:pP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解决方案：</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为了使头部节点旋转正确，我</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需要</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将模型头部</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localRotation</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汉仪晓波花月圆W"/>
              </a:rPr>
              <a:t>矩阵映射到</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worldRotation矩阵</a:t>
            </a:r>
            <a:endParaRPr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14" name="重要标题"/>
          <p:cNvSpPr txBox="1"/>
          <p:nvPr/>
        </p:nvSpPr>
        <p:spPr>
          <a:xfrm>
            <a:off x="13116559" y="4845140"/>
            <a:ext cx="7739298" cy="995144"/>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技术点一</a:t>
            </a:r>
            <a:r>
              <a:rPr lang="en-US" altLang="zh-CN" dirty="0"/>
              <a:t>:</a:t>
            </a:r>
            <a:r>
              <a:rPr lang="zh-CN" altLang="en-US" dirty="0"/>
              <a:t>头部旋转推导</a:t>
            </a:r>
            <a:endParaRPr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技术难点</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221" name="图片 5" descr="图片 5"/>
          <p:cNvPicPr>
            <a:picLocks noChangeAspect="1"/>
          </p:cNvPicPr>
          <p:nvPr>
            <p:custDataLst>
              <p:tags r:id="rId3"/>
            </p:custDataLst>
          </p:nvPr>
        </p:nvPicPr>
        <p:blipFill>
          <a:blip r:embed="rId4"/>
          <a:stretch>
            <a:fillRect/>
          </a:stretch>
        </p:blipFill>
        <p:spPr>
          <a:xfrm>
            <a:off x="3837305" y="4728210"/>
            <a:ext cx="8282305" cy="5294630"/>
          </a:xfrm>
          <a:prstGeom prst="rect">
            <a:avLst/>
          </a:prstGeom>
          <a:ln w="12700">
            <a:miter lim="400000"/>
            <a:headEnd/>
            <a:tailEnd/>
          </a:ln>
        </p:spPr>
      </p:pic>
      <p:sp>
        <p:nvSpPr>
          <p:cNvPr id="2" name="文本框 1"/>
          <p:cNvSpPr txBox="1"/>
          <p:nvPr/>
        </p:nvSpPr>
        <p:spPr>
          <a:xfrm>
            <a:off x="4500883" y="10155645"/>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latin typeface="黑体" panose="02010609060101010101" pitchFamily="49" charset="-122"/>
                <a:ea typeface="黑体" panose="02010609060101010101" pitchFamily="49" charset="-122"/>
              </a:rPr>
              <a:t>头部旋转矩阵</a:t>
            </a:r>
            <a:r>
              <a:rPr lang="zh-CN" altLang="en-US" sz="2800" b="0" dirty="0">
                <a:latin typeface="黑体" panose="02010609060101010101" pitchFamily="49" charset="-122"/>
                <a:ea typeface="黑体" panose="02010609060101010101" pitchFamily="49" charset="-122"/>
              </a:rPr>
              <a:t>映射图</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3116559" y="6531267"/>
            <a:ext cx="8897881" cy="3702685"/>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indent="457200">
              <a:lnSpc>
                <a:spcPct val="150000"/>
              </a:lnSpc>
            </a:pP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Mediapipe只能提供478个坐标，不能提供表情数据和头部坐标，</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模型并不能直接驱动这些数据</a:t>
            </a:r>
            <a:endPar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indent="457200">
              <a:lnSpc>
                <a:spcPct val="150000"/>
              </a:lnSpc>
            </a:pPr>
            <a:r>
              <a:rPr lang="zh-CN" dirty="0">
                <a:solidFill>
                  <a:schemeClr val="tx1">
                    <a:lumMod val="85000"/>
                    <a:lumOff val="15000"/>
                  </a:schemeClr>
                </a:solidFill>
              </a:rPr>
              <a:t>解决方案：</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拿眨眼举个例子，</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首先拿到的是mediapipe引擎给出的关键点位，采用眨眼函数、分段函数、滤波器以及在</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lerp</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函数处理后输出低延迟，稳定可靠的</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blendshape</a:t>
            </a:r>
            <a:r>
              <a:rPr>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值。</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为此自研了一套基于</a:t>
            </a:r>
            <a:r>
              <a:rPr lang="en-US" alt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Mediapipe</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面捕</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解</a:t>
            </a:r>
            <a:r>
              <a:rPr 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算器</a:t>
            </a:r>
            <a:r>
              <a:rPr lang="en-US" altLang="zh-CN">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dirty="0">
              <a:solidFill>
                <a:schemeClr val="tx1">
                  <a:lumMod val="85000"/>
                  <a:lumOff val="1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14" name="重要标题"/>
          <p:cNvSpPr txBox="1"/>
          <p:nvPr/>
        </p:nvSpPr>
        <p:spPr>
          <a:xfrm>
            <a:off x="13116559" y="4845825"/>
            <a:ext cx="5626735" cy="993775"/>
          </a:xfrm>
          <a:prstGeom prst="rect">
            <a:avLst/>
          </a:prstGeom>
          <a:ln w="12700">
            <a:miter lim="400000"/>
          </a:ln>
        </p:spPr>
        <p:txBody>
          <a:bodyPr wrap="non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latin typeface="Times New Roman" panose="02020603050405020304" charset="0"/>
                <a:ea typeface="宋体" panose="02010600030101010101" pitchFamily="2" charset="-122"/>
                <a:cs typeface="Times New Roman" panose="02020603050405020304" charset="0"/>
              </a:rPr>
              <a:t>技术点二</a:t>
            </a:r>
            <a:r>
              <a:rPr lang="en-US" altLang="zh-CN" dirty="0">
                <a:latin typeface="Times New Roman" panose="02020603050405020304" charset="0"/>
                <a:ea typeface="宋体" panose="02010600030101010101" pitchFamily="2" charset="-122"/>
                <a:cs typeface="Times New Roman" panose="02020603050405020304" charset="0"/>
              </a:rPr>
              <a:t>:BS</a:t>
            </a:r>
            <a:r>
              <a:rPr lang="zh-CN" altLang="en-US" dirty="0">
                <a:latin typeface="Times New Roman" panose="02020603050405020304" charset="0"/>
                <a:ea typeface="宋体" panose="02010600030101010101" pitchFamily="2" charset="-122"/>
                <a:cs typeface="Times New Roman" panose="02020603050405020304" charset="0"/>
              </a:rPr>
              <a:t>推导</a:t>
            </a:r>
            <a:endParaRPr lang="zh-CN" altLang="en-US" dirty="0">
              <a:latin typeface="Times New Roman" panose="02020603050405020304" charset="0"/>
              <a:ea typeface="宋体" panose="02010600030101010101" pitchFamily="2" charset="-122"/>
              <a:cs typeface="Times New Roman" panose="02020603050405020304" charset="0"/>
            </a:endParaRPr>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1128514"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技术难点</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2" name="图片 8" descr="图片 8"/>
          <p:cNvPicPr>
            <a:picLocks noChangeAspect="1"/>
          </p:cNvPicPr>
          <p:nvPr/>
        </p:nvPicPr>
        <p:blipFill>
          <a:blip r:embed="rId3"/>
          <a:stretch>
            <a:fillRect/>
          </a:stretch>
        </p:blipFill>
        <p:spPr>
          <a:xfrm>
            <a:off x="5353119" y="4693567"/>
            <a:ext cx="5914323" cy="5914321"/>
          </a:xfrm>
          <a:prstGeom prst="rect">
            <a:avLst/>
          </a:prstGeom>
          <a:ln w="12700">
            <a:miter lim="400000"/>
            <a:headEnd/>
            <a:tailEnd/>
          </a:ln>
        </p:spPr>
      </p:pic>
      <p:sp>
        <p:nvSpPr>
          <p:cNvPr id="3" name="文本框 2"/>
          <p:cNvSpPr txBox="1"/>
          <p:nvPr/>
        </p:nvSpPr>
        <p:spPr>
          <a:xfrm>
            <a:off x="4732658" y="10783937"/>
            <a:ext cx="6682739" cy="9632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Mediapipe</a:t>
            </a:r>
            <a:r>
              <a:rPr lang="zh-CN" altLang="en-US" sz="2800" b="0" dirty="0">
                <a:latin typeface="黑体" panose="02010609060101010101" pitchFamily="49" charset="-122"/>
                <a:ea typeface="黑体" panose="02010609060101010101" pitchFamily="49" charset="-122"/>
              </a:rPr>
              <a:t>标准面部</a:t>
            </a:r>
            <a:r>
              <a:rPr lang="en-US" altLang="zh-CN" sz="2800" b="0" dirty="0">
                <a:latin typeface="黑体" panose="02010609060101010101" pitchFamily="49" charset="-122"/>
                <a:ea typeface="黑体" panose="02010609060101010101" pitchFamily="49" charset="-122"/>
              </a:rPr>
              <a:t>uv</a:t>
            </a:r>
            <a:r>
              <a:rPr lang="zh-CN" altLang="en-US" sz="2800" b="0" dirty="0">
                <a:latin typeface="黑体" panose="02010609060101010101" pitchFamily="49" charset="-122"/>
                <a:ea typeface="黑体" panose="02010609060101010101" pitchFamily="49" charset="-122"/>
              </a:rPr>
              <a:t>包含</a:t>
            </a:r>
            <a:r>
              <a:rPr lang="en-US" altLang="zh-CN" sz="2800" b="0" dirty="0">
                <a:latin typeface="黑体" panose="02010609060101010101" pitchFamily="49" charset="-122"/>
                <a:ea typeface="黑体" panose="02010609060101010101" pitchFamily="49" charset="-122"/>
              </a:rPr>
              <a:t>Index</a:t>
            </a:r>
            <a:r>
              <a:rPr lang="zh-CN" altLang="en-US" sz="2800" b="0" dirty="0">
                <a:latin typeface="黑体" panose="02010609060101010101" pitchFamily="49" charset="-122"/>
                <a:ea typeface="黑体" panose="02010609060101010101" pitchFamily="49" charset="-122"/>
              </a:rPr>
              <a:t>的点位图</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924"/>
        </a:solidFill>
        <a:effectLst/>
      </p:bgPr>
    </p:bg>
    <p:spTree>
      <p:nvGrpSpPr>
        <p:cNvPr id="1" name=""/>
        <p:cNvGrpSpPr/>
        <p:nvPr/>
      </p:nvGrpSpPr>
      <p:grpSpPr>
        <a:xfrm>
          <a:off x="0" y="0"/>
          <a:ext cx="0" cy="0"/>
          <a:chOff x="0" y="0"/>
          <a:chExt cx="0" cy="0"/>
        </a:xfrm>
      </p:grpSpPr>
      <p:sp>
        <p:nvSpPr>
          <p:cNvPr id="162" name="效果图"/>
          <p:cNvSpPr txBox="1"/>
          <p:nvPr/>
        </p:nvSpPr>
        <p:spPr>
          <a:xfrm>
            <a:off x="780096" y="4098681"/>
            <a:ext cx="13549326" cy="3657601"/>
          </a:xfrm>
          <a:prstGeom prst="rect">
            <a:avLst/>
          </a:prstGeom>
          <a:ln w="12700">
            <a:miter lim="400000"/>
          </a:ln>
        </p:spPr>
        <p:txBody>
          <a:bodyPr lIns="50800" tIns="50800" rIns="50800" bIns="50800" anchor="ctr"/>
          <a:lstStyle>
            <a:lvl1pPr algn="l">
              <a:defRPr sz="20000" b="0">
                <a:solidFill>
                  <a:srgbClr val="FFFFFF"/>
                </a:solidFill>
                <a:latin typeface="Source Han Sans CN Bold Bold"/>
                <a:ea typeface="Source Han Sans CN Bold Bold"/>
                <a:cs typeface="Source Han Sans CN Bold Bold"/>
                <a:sym typeface="Source Han Sans CN Bold Bold"/>
              </a:defRPr>
            </a:lvl1pPr>
          </a:lstStyle>
          <a:p>
            <a:r>
              <a:rPr sz="16700" dirty="0" err="1"/>
              <a:t>效果图</a:t>
            </a:r>
            <a:endParaRPr sz="16700" dirty="0"/>
          </a:p>
        </p:txBody>
      </p:sp>
      <p:sp>
        <p:nvSpPr>
          <p:cNvPr id="163" name="Design reference drawing"/>
          <p:cNvSpPr txBox="1"/>
          <p:nvPr/>
        </p:nvSpPr>
        <p:spPr>
          <a:xfrm>
            <a:off x="2545214" y="7477996"/>
            <a:ext cx="2481449" cy="1025922"/>
          </a:xfrm>
          <a:prstGeom prst="rect">
            <a:avLst/>
          </a:prstGeom>
          <a:ln w="12700">
            <a:miter lim="400000"/>
          </a:ln>
        </p:spPr>
        <p:txBody>
          <a:bodyPr wrap="none" lIns="50800" tIns="50800" rIns="50800" bIns="50800" anchor="ctr">
            <a:spAutoFit/>
          </a:bodyPr>
          <a:lstStyle>
            <a:lvl1pPr algn="l">
              <a:defRPr sz="6000" b="0" cap="all">
                <a:solidFill>
                  <a:srgbClr val="FFFFFF"/>
                </a:solidFill>
                <a:latin typeface="Source Han Sans CN Bold Bold"/>
                <a:ea typeface="Source Han Sans CN Bold Bold"/>
                <a:cs typeface="Source Han Sans CN Bold Bold"/>
                <a:sym typeface="Source Han Sans CN Bold Bold"/>
              </a:defRPr>
            </a:lvl1pPr>
          </a:lstStyle>
          <a:p>
            <a:r>
              <a:rPr dirty="0">
                <a:solidFill>
                  <a:srgbClr val="1A2637"/>
                </a:solidFill>
              </a:rPr>
              <a:t>Design</a:t>
            </a:r>
            <a:endParaRPr dirty="0">
              <a:solidFill>
                <a:srgbClr val="1A2637"/>
              </a:solidFill>
            </a:endParaRPr>
          </a:p>
        </p:txBody>
      </p:sp>
      <p:sp>
        <p:nvSpPr>
          <p:cNvPr id="164" name="线条"/>
          <p:cNvSpPr/>
          <p:nvPr/>
        </p:nvSpPr>
        <p:spPr>
          <a:xfrm>
            <a:off x="10171" y="7395708"/>
            <a:ext cx="24363656" cy="1"/>
          </a:xfrm>
          <a:prstGeom prst="line">
            <a:avLst/>
          </a:prstGeom>
          <a:ln w="12700">
            <a:solidFill>
              <a:srgbClr val="FFFFFF">
                <a:alpha val="16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100" name="图片 99"/>
          <p:cNvPicPr/>
          <p:nvPr/>
        </p:nvPicPr>
        <p:blipFill>
          <a:blip r:embed="rId1"/>
          <a:stretch>
            <a:fillRect/>
          </a:stretch>
        </p:blipFill>
        <p:spPr>
          <a:xfrm>
            <a:off x="7989570" y="1854835"/>
            <a:ext cx="15820390" cy="10006330"/>
          </a:xfrm>
          <a:prstGeom prst="rect">
            <a:avLst/>
          </a:prstGeom>
          <a:noFill/>
          <a:ln w="9525">
            <a:noFill/>
          </a:ln>
        </p:spPr>
      </p:pic>
      <p:sp>
        <p:nvSpPr>
          <p:cNvPr id="2" name="文本框 1"/>
          <p:cNvSpPr txBox="1"/>
          <p:nvPr/>
        </p:nvSpPr>
        <p:spPr>
          <a:xfrm>
            <a:off x="12913363" y="12022069"/>
            <a:ext cx="668273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2800" b="0" dirty="0">
                <a:solidFill>
                  <a:schemeClr val="bg1"/>
                </a:solidFill>
                <a:latin typeface="黑体" panose="02010609060101010101" pitchFamily="49" charset="-122"/>
                <a:ea typeface="黑体" panose="02010609060101010101" pitchFamily="49" charset="-122"/>
              </a:rPr>
              <a:t>图片介绍</a:t>
            </a:r>
            <a:endParaRPr kumimoji="0" lang="zh-CN" altLang="en-US" sz="2800" b="0" i="0" u="none" strike="noStrike" cap="none" spc="0" normalizeH="0" baseline="0" dirty="0">
              <a:ln>
                <a:noFill/>
              </a:ln>
              <a:solidFill>
                <a:schemeClr val="bg1"/>
              </a:solidFill>
              <a:effectLst/>
              <a:uFillTx/>
              <a:latin typeface="黑体" panose="02010609060101010101" pitchFamily="49" charset="-122"/>
              <a:ea typeface="黑体" panose="02010609060101010101" pitchFamily="49" charset="-122"/>
              <a:sym typeface="Helvetica Neu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p:cNvSpPr/>
          <p:nvPr/>
        </p:nvSpPr>
        <p:spPr>
          <a:xfrm>
            <a:off x="73311" y="-17112"/>
            <a:ext cx="2767380" cy="13750224"/>
          </a:xfrm>
          <a:prstGeom prst="rect">
            <a:avLst/>
          </a:prstGeom>
          <a:solidFill>
            <a:srgbClr val="F4F4F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8" name="线条"/>
          <p:cNvSpPr/>
          <p:nvPr/>
        </p:nvSpPr>
        <p:spPr>
          <a:xfrm>
            <a:off x="352806" y="3036212"/>
            <a:ext cx="1937942" cy="1"/>
          </a:xfrm>
          <a:prstGeom prst="line">
            <a:avLst/>
          </a:prstGeom>
          <a:ln w="25400">
            <a:solidFill>
              <a:srgbClr val="95ACC1">
                <a:alpha val="18000"/>
              </a:srgb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409" name="目录…"/>
          <p:cNvSpPr txBox="1"/>
          <p:nvPr/>
        </p:nvSpPr>
        <p:spPr>
          <a:xfrm>
            <a:off x="303060" y="2453613"/>
            <a:ext cx="2273300" cy="3425190"/>
          </a:xfrm>
          <a:prstGeom prst="rect">
            <a:avLst/>
          </a:prstGeom>
          <a:ln w="12700">
            <a:miter lim="400000"/>
          </a:ln>
        </p:spPr>
        <p:txBody>
          <a:bodyPr wrap="none" lIns="50800" tIns="50800" rIns="50800" bIns="50800">
            <a:spAutoFit/>
          </a:bodyPr>
          <a:lstStyle/>
          <a:p>
            <a:pPr algn="l">
              <a:defRPr sz="2600" b="0">
                <a:solidFill>
                  <a:srgbClr val="95ACC1"/>
                </a:solidFill>
                <a:latin typeface="Source Han Sans CN Bold Bold"/>
                <a:ea typeface="Source Han Sans CN Bold Bold"/>
                <a:cs typeface="Source Han Sans CN Bold Bold"/>
                <a:sym typeface="Source Han Sans CN Bold Bold"/>
              </a:defRPr>
            </a:pPr>
            <a:r>
              <a:rPr lang="zh-CN" altLang="en-US" dirty="0">
                <a:solidFill>
                  <a:schemeClr val="tx1">
                    <a:lumMod val="95000"/>
                    <a:lumOff val="5000"/>
                  </a:schemeClr>
                </a:solidFill>
              </a:rPr>
              <a:t>目录</a:t>
            </a:r>
            <a:endParaRPr lang="en-US" altLang="zh-CN" dirty="0">
              <a:solidFill>
                <a:schemeClr val="tx1">
                  <a:lumMod val="95000"/>
                  <a:lumOff val="5000"/>
                </a:schemeClr>
              </a:solidFill>
            </a:endParaRPr>
          </a:p>
          <a:p>
            <a:pPr algn="l">
              <a:defRPr sz="2600" b="0">
                <a:solidFill>
                  <a:srgbClr val="95ACC1"/>
                </a:solidFill>
                <a:latin typeface="Source Han Sans CN Bold Bold"/>
                <a:ea typeface="Source Han Sans CN Bold Bold"/>
                <a:cs typeface="Source Han Sans CN Bold Bold"/>
                <a:sym typeface="Source Han Sans CN Bold Bold"/>
              </a:defRPr>
            </a:pPr>
            <a:endParaRPr lang="zh-CN" altLang="en-US" dirty="0"/>
          </a:p>
          <a:p>
            <a:pPr marL="342900" indent="-342900" algn="l">
              <a:lnSpc>
                <a:spcPct val="200000"/>
              </a:lnSpc>
              <a:buFont typeface="+mj-ea"/>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2800" dirty="0">
                <a:solidFill>
                  <a:schemeClr val="bg1">
                    <a:lumMod val="50000"/>
                  </a:schemeClr>
                </a:solidFill>
              </a:rPr>
              <a:t>表情算法</a:t>
            </a:r>
            <a:endParaRPr lang="en-US" altLang="zh-CN" sz="2800" dirty="0">
              <a:solidFill>
                <a:schemeClr val="bg1">
                  <a:lumMod val="50000"/>
                </a:schemeClr>
              </a:solidFill>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en-US" altLang="zh-CN" sz="1800" dirty="0" err="1">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Mlive</a:t>
            </a: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下载框架</a:t>
            </a:r>
            <a:endParaRPr lang="en-US" altLang="zh-CN"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lnSpc>
                <a:spcPct val="200000"/>
              </a:lnSpc>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r>
              <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面捕数据兼容驱动</a:t>
            </a:r>
            <a:endParaRPr lang="zh-CN" altLang="en-US" sz="1800" dirty="0">
              <a:solidFill>
                <a:schemeClr val="bg1">
                  <a:lumMod val="8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FontTx/>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indent="-342900" algn="l">
              <a:buAutoNum type="circleNumDbPlain"/>
              <a:defRPr sz="1800" b="0">
                <a:solidFill>
                  <a:srgbClr val="111924"/>
                </a:solidFill>
                <a:latin typeface="Source Han Sans CN Bold Bold"/>
                <a:ea typeface="Source Han Sans CN Bold Bold"/>
                <a:cs typeface="Source Han Sans CN Bold Bold"/>
                <a:sym typeface="Source Han Sans CN Bold Bold"/>
              </a:defRPr>
            </a:pPr>
            <a:endParaRPr lang="zh-CN" altLang="en-US" dirty="0">
              <a:solidFill>
                <a:srgbClr val="BFBFBF"/>
              </a:solidFill>
            </a:endParaRPr>
          </a:p>
        </p:txBody>
      </p:sp>
      <p:grpSp>
        <p:nvGrpSpPr>
          <p:cNvPr id="412" name="成组"/>
          <p:cNvGrpSpPr/>
          <p:nvPr/>
        </p:nvGrpSpPr>
        <p:grpSpPr>
          <a:xfrm>
            <a:off x="0" y="0"/>
            <a:ext cx="24384001" cy="1651001"/>
            <a:chOff x="0" y="0"/>
            <a:chExt cx="24384000" cy="1651000"/>
          </a:xfrm>
        </p:grpSpPr>
        <p:sp>
          <p:nvSpPr>
            <p:cNvPr id="410" name="矩形"/>
            <p:cNvSpPr/>
            <p:nvPr/>
          </p:nvSpPr>
          <p:spPr>
            <a:xfrm>
              <a:off x="0" y="0"/>
              <a:ext cx="24384000" cy="1651000"/>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sp>
          <p:nvSpPr>
            <p:cNvPr id="411" name="矩形"/>
            <p:cNvSpPr/>
            <p:nvPr/>
          </p:nvSpPr>
          <p:spPr>
            <a:xfrm>
              <a:off x="-1" y="0"/>
              <a:ext cx="2853655" cy="1651001"/>
            </a:xfrm>
            <a:prstGeom prst="rect">
              <a:avLst/>
            </a:prstGeom>
            <a:solidFill>
              <a:srgbClr val="111924"/>
            </a:solidFill>
            <a:ln w="12700" cap="flat">
              <a:noFill/>
              <a:miter lim="400000"/>
            </a:ln>
            <a:effectLst/>
          </p:spPr>
          <p:txBody>
            <a:bodyPr wrap="square" lIns="0" tIns="0" rIns="0" bIns="0" numCol="1" anchor="ctr">
              <a:noAutofit/>
            </a:bodyPr>
            <a:lstStyle/>
            <a:p>
              <a:pPr>
                <a:defRPr sz="3200" b="0">
                  <a:solidFill>
                    <a:srgbClr val="111924"/>
                  </a:solidFill>
                  <a:latin typeface="+mn-lt"/>
                  <a:ea typeface="+mn-ea"/>
                  <a:cs typeface="+mn-cs"/>
                  <a:sym typeface="Helvetica Neue Medium"/>
                </a:defRPr>
              </a:pPr>
            </a:p>
          </p:txBody>
        </p:sp>
      </p:grpSp>
      <p:sp>
        <p:nvSpPr>
          <p:cNvPr id="413" name="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可爱的次要文案"/>
          <p:cNvSpPr txBox="1"/>
          <p:nvPr/>
        </p:nvSpPr>
        <p:spPr>
          <a:xfrm>
            <a:off x="15971519" y="5714312"/>
            <a:ext cx="6682739" cy="4302760"/>
          </a:xfrm>
          <a:prstGeom prst="rect">
            <a:avLst/>
          </a:prstGeom>
          <a:ln w="12700">
            <a:miter lim="400000"/>
          </a:ln>
        </p:spPr>
        <p:txBody>
          <a:bodyPr wrap="square" lIns="50800" tIns="50800" rIns="50800" bIns="50800">
            <a:spAutoFit/>
          </a:bodyPr>
          <a:lstStyle>
            <a:lvl1pPr algn="l">
              <a:defRPr sz="2600" b="0">
                <a:solidFill>
                  <a:srgbClr val="77828D"/>
                </a:solidFill>
                <a:latin typeface="Source Han Sans CN Light"/>
                <a:ea typeface="Source Han Sans CN Light"/>
                <a:cs typeface="Source Han Sans CN Light"/>
                <a:sym typeface="Source Han Sans CN Light"/>
              </a:defRPr>
            </a:lvl1pPr>
          </a:lstStyle>
          <a:p>
            <a:pPr marL="0" marR="0" indent="0" algn="l" defTabSz="914400" rtl="0" fontAlgn="auto" latinLnBrk="0" hangingPunct="0">
              <a:lnSpc>
                <a:spcPct val="150000"/>
              </a:lnSpc>
              <a:spcBef>
                <a:spcPts val="0"/>
              </a:spcBef>
              <a:spcAft>
                <a:spcPts val="0"/>
              </a:spcAft>
              <a:buClrTx/>
              <a:buSzTx/>
              <a:buFontTx/>
              <a:buNone/>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这套基于</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Mediapipe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点位的面捕</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解</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算器算法已经在</a:t>
            </a:r>
            <a:r>
              <a:rPr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A级项目3D虚拟开播和A级项目Z-star </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落地了，</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PC</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端从</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2022-04-21</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上线至今</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已经</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5</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个月了，移动端从</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2022-08-31</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上线至今差不多一个月了</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a:p>
            <a:pPr marL="0" marR="0" indent="0" algn="l" defTabSz="914400" rtl="0" fontAlgn="auto" latinLnBrk="0" hangingPunct="0">
              <a:lnSpc>
                <a:spcPct val="150000"/>
              </a:lnSpc>
              <a:spcBef>
                <a:spcPts val="0"/>
              </a:spcBef>
              <a:spcAft>
                <a:spcPts val="0"/>
              </a:spcAft>
              <a:buClrTx/>
              <a:buSzTx/>
              <a:buFontTx/>
              <a:buNone/>
            </a:pP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    </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目前，基于</a:t>
            </a:r>
            <a:r>
              <a:rPr lang="en-US" altLang="zh-CN" dirty="0" err="1">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Mediapipe</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点位的面捕</a:t>
            </a:r>
            <a:r>
              <a:rPr lang="zh-CN" altLang="en-US">
                <a:solidFill>
                  <a:schemeClr val="tx1"/>
                </a:solidFill>
                <a:latin typeface="Times New Roman" panose="02020603050405020304" charset="0"/>
                <a:ea typeface="宋体" panose="02010600030101010101" pitchFamily="2" charset="-122"/>
                <a:cs typeface="Times New Roman" panose="02020603050405020304" charset="0"/>
                <a:sym typeface="+mn-ea"/>
              </a:rPr>
              <a:t>解</a:t>
            </a:r>
            <a:r>
              <a:rPr 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算器算法</a:t>
            </a:r>
            <a:r>
              <a:rPr lang="zh-CN" altLang="en-US"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已提交专利申请，正在审核</a:t>
            </a:r>
            <a:r>
              <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rPr>
              <a:t>.</a:t>
            </a:r>
            <a:endParaRPr lang="en-US" altLang="zh-CN" dirty="0">
              <a:solidFill>
                <a:schemeClr val="tx1">
                  <a:lumMod val="85000"/>
                  <a:lumOff val="1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414" name="重要标题"/>
          <p:cNvSpPr txBox="1"/>
          <p:nvPr/>
        </p:nvSpPr>
        <p:spPr>
          <a:xfrm>
            <a:off x="15971519" y="4367302"/>
            <a:ext cx="2326641" cy="995144"/>
          </a:xfrm>
          <a:prstGeom prst="rect">
            <a:avLst/>
          </a:prstGeom>
          <a:ln w="12700">
            <a:miter lim="400000"/>
          </a:ln>
        </p:spPr>
        <p:txBody>
          <a:bodyPr wrap="square" lIns="50800" tIns="50800" rIns="50800" bIns="50800" anchor="ctr">
            <a:spAutoFit/>
          </a:bodyPr>
          <a:lstStyle>
            <a:lvl1pPr algn="l">
              <a:spcBef>
                <a:spcPts val="4500"/>
              </a:spcBef>
              <a:defRPr sz="5800" b="0">
                <a:solidFill>
                  <a:srgbClr val="111924"/>
                </a:solidFill>
                <a:latin typeface="Source Han Sans CN Bold Bold"/>
                <a:ea typeface="Source Han Sans CN Bold Bold"/>
                <a:cs typeface="Source Han Sans CN Bold Bold"/>
                <a:sym typeface="Source Han Sans CN Bold Bold"/>
              </a:defRPr>
            </a:lvl1pPr>
          </a:lstStyle>
          <a:p>
            <a:r>
              <a:rPr lang="zh-CN" altLang="en-US" dirty="0"/>
              <a:t>总结</a:t>
            </a:r>
            <a:endParaRPr lang="zh-CN" altLang="en-US" dirty="0"/>
          </a:p>
        </p:txBody>
      </p:sp>
      <p:grpSp>
        <p:nvGrpSpPr>
          <p:cNvPr id="417" name="成组"/>
          <p:cNvGrpSpPr/>
          <p:nvPr/>
        </p:nvGrpSpPr>
        <p:grpSpPr>
          <a:xfrm>
            <a:off x="10171" y="13650456"/>
            <a:ext cx="24363658" cy="71462"/>
            <a:chOff x="0" y="-9210"/>
            <a:chExt cx="24363657" cy="71460"/>
          </a:xfrm>
        </p:grpSpPr>
        <p:sp>
          <p:nvSpPr>
            <p:cNvPr id="415" name="矩形"/>
            <p:cNvSpPr/>
            <p:nvPr/>
          </p:nvSpPr>
          <p:spPr>
            <a:xfrm>
              <a:off x="0" y="0"/>
              <a:ext cx="12162960" cy="62251"/>
            </a:xfrm>
            <a:prstGeom prst="rect">
              <a:avLst/>
            </a:prstGeom>
            <a:solidFill>
              <a:srgbClr val="FE82B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sp>
          <p:nvSpPr>
            <p:cNvPr id="416" name="矩形"/>
            <p:cNvSpPr/>
            <p:nvPr/>
          </p:nvSpPr>
          <p:spPr>
            <a:xfrm>
              <a:off x="12200697" y="-9211"/>
              <a:ext cx="12162961" cy="71462"/>
            </a:xfrm>
            <a:prstGeom prst="rect">
              <a:avLst/>
            </a:prstGeom>
            <a:solidFill>
              <a:srgbClr val="23ADE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p>
          </p:txBody>
        </p:sp>
      </p:grpSp>
      <p:pic>
        <p:nvPicPr>
          <p:cNvPr id="418" name="新版小电视_正式_白色.png" descr="新版小电视_正式_白色.png"/>
          <p:cNvPicPr>
            <a:picLocks noChangeAspect="1"/>
          </p:cNvPicPr>
          <p:nvPr/>
        </p:nvPicPr>
        <p:blipFill>
          <a:blip r:embed="rId1">
            <a:alphaModFix amt="19022"/>
          </a:blip>
          <a:srcRect b="20074"/>
          <a:stretch>
            <a:fillRect/>
          </a:stretch>
        </p:blipFill>
        <p:spPr>
          <a:xfrm>
            <a:off x="21960749" y="184150"/>
            <a:ext cx="1937751" cy="1466679"/>
          </a:xfrm>
          <a:prstGeom prst="rect">
            <a:avLst/>
          </a:prstGeom>
          <a:ln w="12700">
            <a:miter lim="400000"/>
            <a:headEnd/>
            <a:tailEnd/>
          </a:ln>
        </p:spPr>
      </p:pic>
      <p:sp>
        <p:nvSpPr>
          <p:cNvPr id="419" name="章节标题"/>
          <p:cNvSpPr txBox="1"/>
          <p:nvPr/>
        </p:nvSpPr>
        <p:spPr>
          <a:xfrm>
            <a:off x="3846867" y="373962"/>
            <a:ext cx="2154436" cy="718145"/>
          </a:xfrm>
          <a:prstGeom prst="rect">
            <a:avLst/>
          </a:prstGeom>
          <a:ln w="12700">
            <a:miter lim="400000"/>
          </a:ln>
        </p:spPr>
        <p:txBody>
          <a:bodyPr wrap="none" lIns="50800" tIns="50800" rIns="50800" bIns="50800">
            <a:spAutoFit/>
          </a:bodyPr>
          <a:lstStyle>
            <a:lvl1pPr algn="l">
              <a:defRPr sz="4000" b="0">
                <a:solidFill>
                  <a:srgbClr val="FFFFFF"/>
                </a:solidFill>
                <a:latin typeface="Source Han Sans CN Bold Bold"/>
                <a:ea typeface="Source Han Sans CN Bold Bold"/>
                <a:cs typeface="Source Han Sans CN Bold Bold"/>
                <a:sym typeface="Source Han Sans CN Bold Bold"/>
              </a:defRPr>
            </a:lvl1pPr>
          </a:lstStyle>
          <a:p>
            <a:r>
              <a:rPr lang="zh-CN" altLang="en-US" dirty="0"/>
              <a:t>表情算法</a:t>
            </a:r>
            <a:endParaRPr lang="zh-CN" altLang="en-US" dirty="0"/>
          </a:p>
        </p:txBody>
      </p:sp>
      <p:sp>
        <p:nvSpPr>
          <p:cNvPr id="420" name="副标题"/>
          <p:cNvSpPr txBox="1"/>
          <p:nvPr/>
        </p:nvSpPr>
        <p:spPr>
          <a:xfrm>
            <a:off x="3845875" y="1040635"/>
            <a:ext cx="615553" cy="410369"/>
          </a:xfrm>
          <a:prstGeom prst="rect">
            <a:avLst/>
          </a:prstGeom>
          <a:ln w="12700">
            <a:miter lim="400000"/>
          </a:ln>
        </p:spPr>
        <p:txBody>
          <a:bodyPr wrap="none" lIns="50800" tIns="50800" rIns="50800" bIns="50800">
            <a:spAutoFit/>
          </a:bodyPr>
          <a:lstStyle>
            <a:lvl1pPr algn="l">
              <a:defRPr sz="2000" b="0">
                <a:solidFill>
                  <a:srgbClr val="FFFFFF"/>
                </a:solidFill>
                <a:latin typeface="Source Han Sans CN Regular"/>
                <a:ea typeface="Source Han Sans CN Regular"/>
                <a:cs typeface="Source Han Sans CN Regular"/>
                <a:sym typeface="Source Han Sans CN Regular"/>
              </a:defRPr>
            </a:lvl1pPr>
          </a:lstStyle>
          <a:p>
            <a:r>
              <a:rPr lang="zh-CN" altLang="en-US" dirty="0"/>
              <a:t>总结</a:t>
            </a:r>
            <a:endParaRPr dirty="0"/>
          </a:p>
        </p:txBody>
      </p:sp>
      <p:pic>
        <p:nvPicPr>
          <p:cNvPr id="421" name="图像" descr="图像"/>
          <p:cNvPicPr>
            <a:picLocks noChangeAspect="1"/>
          </p:cNvPicPr>
          <p:nvPr/>
        </p:nvPicPr>
        <p:blipFill>
          <a:blip r:embed="rId2"/>
          <a:stretch>
            <a:fillRect/>
          </a:stretch>
        </p:blipFill>
        <p:spPr>
          <a:xfrm>
            <a:off x="643511" y="495459"/>
            <a:ext cx="1481343" cy="660082"/>
          </a:xfrm>
          <a:prstGeom prst="rect">
            <a:avLst/>
          </a:prstGeom>
          <a:ln w="12700">
            <a:miter lim="400000"/>
            <a:headEnd/>
            <a:tailEnd/>
          </a:ln>
        </p:spPr>
      </p:pic>
      <p:pic>
        <p:nvPicPr>
          <p:cNvPr id="3" name="图片 2" descr="面捕开发技术架构图"/>
          <p:cNvPicPr>
            <a:picLocks noChangeAspect="1"/>
          </p:cNvPicPr>
          <p:nvPr/>
        </p:nvPicPr>
        <p:blipFill>
          <a:blip r:embed="rId3"/>
          <a:stretch>
            <a:fillRect/>
          </a:stretch>
        </p:blipFill>
        <p:spPr>
          <a:xfrm>
            <a:off x="3070440" y="2691636"/>
            <a:ext cx="11665766" cy="9456555"/>
          </a:xfrm>
          <a:prstGeom prst="rect">
            <a:avLst/>
          </a:prstGeom>
        </p:spPr>
      </p:pic>
      <p:sp>
        <p:nvSpPr>
          <p:cNvPr id="2" name="文本框 1"/>
          <p:cNvSpPr txBox="1"/>
          <p:nvPr/>
        </p:nvSpPr>
        <p:spPr>
          <a:xfrm>
            <a:off x="5561953" y="12179650"/>
            <a:ext cx="6682739" cy="532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pPr>
            <a:r>
              <a:rPr lang="en-US" altLang="zh-CN" sz="2800" b="0" dirty="0">
                <a:latin typeface="黑体" panose="02010609060101010101" pitchFamily="49" charset="-122"/>
                <a:ea typeface="黑体" panose="02010609060101010101" pitchFamily="49" charset="-122"/>
              </a:rPr>
              <a:t>Mediapipe</a:t>
            </a:r>
            <a:r>
              <a:rPr lang="zh-CN" altLang="en-US" sz="2800" b="0" dirty="0">
                <a:latin typeface="黑体" panose="02010609060101010101" pitchFamily="49" charset="-122"/>
                <a:ea typeface="黑体" panose="02010609060101010101" pitchFamily="49" charset="-122"/>
              </a:rPr>
              <a:t>面捕技术</a:t>
            </a:r>
            <a:r>
              <a:rPr lang="zh-CN" altLang="en-US" sz="2800" b="0" dirty="0">
                <a:latin typeface="黑体" panose="02010609060101010101" pitchFamily="49" charset="-122"/>
                <a:ea typeface="黑体" panose="02010609060101010101" pitchFamily="49" charset="-122"/>
              </a:rPr>
              <a:t>架构图</a:t>
            </a:r>
            <a:endParaRPr lang="zh-CN" altLang="en-US" sz="2800" b="0" dirty="0">
              <a:latin typeface="黑体" panose="02010609060101010101" pitchFamily="49" charset="-122"/>
              <a:ea typeface="黑体" panose="02010609060101010101" pitchFamily="49" charset="-122"/>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15685.425196850394,&quot;width&quot;:23504.00157480315}"/>
</p:tagLst>
</file>

<file path=ppt/tags/tag2.xml><?xml version="1.0" encoding="utf-8"?>
<p:tagLst xmlns:p="http://schemas.openxmlformats.org/presentationml/2006/main">
  <p:tag name="KSO_WM_UNIT_PLACING_PICTURE_USER_VIEWPORT" val="{&quot;height&quot;:8338,&quot;width&quot;:13043}"/>
</p:tagLst>
</file>

<file path=ppt/tags/tag3.xml><?xml version="1.0" encoding="utf-8"?>
<p:tagLst xmlns:p="http://schemas.openxmlformats.org/presentationml/2006/main">
  <p:tag name="KSO_WM_UNIT_PLACING_PICTURE_USER_VIEWPORT" val="{&quot;height&quot;:14651,&quot;width&quot;:13226}"/>
</p:tagLst>
</file>

<file path=ppt/tags/tag4.xml><?xml version="1.0" encoding="utf-8"?>
<p:tagLst xmlns:p="http://schemas.openxmlformats.org/presentationml/2006/main">
  <p:tag name="COMMONDATA" val="eyJoZGlkIjoiNGIyZDU0MjM4ZDJkOGUyZjg4OTg4YjQ5NzA0MjM3YjIifQ=="/>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ADE5"/>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ADE5"/>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{CFC95D1C-B7BA-1844-86CF-AA53ABCA021C}tf10001072</Template>
  <TotalTime>0</TotalTime>
  <Words>6102</Words>
  <Application>WPS 演示</Application>
  <PresentationFormat>自定义</PresentationFormat>
  <Paragraphs>518</Paragraphs>
  <Slides>29</Slides>
  <Notes>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29</vt:i4>
      </vt:variant>
    </vt:vector>
  </HeadingPairs>
  <TitlesOfParts>
    <vt:vector size="48" baseType="lpstr">
      <vt:lpstr>Arial</vt:lpstr>
      <vt:lpstr>宋体</vt:lpstr>
      <vt:lpstr>Wingdings</vt:lpstr>
      <vt:lpstr>Helvetica Neue</vt:lpstr>
      <vt:lpstr>Helvetica Neue Medium</vt:lpstr>
      <vt:lpstr>Helvetica Neue Light</vt:lpstr>
      <vt:lpstr>Source Han Sans CN Bold Bold</vt:lpstr>
      <vt:lpstr>Segoe Print</vt:lpstr>
      <vt:lpstr>Times New Roman</vt:lpstr>
      <vt:lpstr>Arial</vt:lpstr>
      <vt:lpstr>微软雅黑</vt:lpstr>
      <vt:lpstr>Source Han Sans CN Light</vt:lpstr>
      <vt:lpstr>汉仪晓波花月圆W</vt:lpstr>
      <vt:lpstr>Source Han Sans CN Regular</vt:lpstr>
      <vt:lpstr>黑体</vt:lpstr>
      <vt:lpstr>Calibri</vt:lpstr>
      <vt:lpstr>Arial Unicode MS</vt:lpstr>
      <vt:lpstr>Helvetica Neue Medium</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王阳明</dc:creator>
  <cp:lastModifiedBy>罗子初_初初</cp:lastModifiedBy>
  <cp:revision>35</cp:revision>
  <dcterms:created xsi:type="dcterms:W3CDTF">2022-09-21T15:53:00Z</dcterms:created>
  <dcterms:modified xsi:type="dcterms:W3CDTF">2022-09-22T06:21:08Z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013F05A8F0AA412C874DFDB8A01B8937</vt:lpwstr>
  </property>
  <property fmtid="{D5CDD505-2E9C-101B-9397-08002B2CF9AE}" pid="3" name="KSOProductBuildVer">
    <vt:lpwstr>2052-11.1.0.12358</vt:lpwstr>
  </property>
</Properties>
</file>